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  <p:sldMasterId id="2147483653" r:id="rId3"/>
  </p:sldMasterIdLst>
  <p:handoutMasterIdLst>
    <p:handoutMasterId r:id="rId28"/>
  </p:handoutMasterIdLst>
  <p:sldIdLst>
    <p:sldId id="256" r:id="rId4"/>
    <p:sldId id="264" r:id="rId5"/>
    <p:sldId id="263" r:id="rId6"/>
    <p:sldId id="266" r:id="rId7"/>
    <p:sldId id="268" r:id="rId8"/>
    <p:sldId id="295" r:id="rId9"/>
    <p:sldId id="296" r:id="rId10"/>
    <p:sldId id="299" r:id="rId11"/>
    <p:sldId id="298" r:id="rId12"/>
    <p:sldId id="303" r:id="rId13"/>
    <p:sldId id="304" r:id="rId14"/>
    <p:sldId id="305" r:id="rId15"/>
    <p:sldId id="302" r:id="rId16"/>
    <p:sldId id="306" r:id="rId17"/>
    <p:sldId id="307" r:id="rId18"/>
    <p:sldId id="272" r:id="rId19"/>
    <p:sldId id="282" r:id="rId20"/>
    <p:sldId id="301" r:id="rId21"/>
    <p:sldId id="311" r:id="rId22"/>
    <p:sldId id="294" r:id="rId23"/>
    <p:sldId id="312" r:id="rId24"/>
    <p:sldId id="308" r:id="rId25"/>
    <p:sldId id="279" r:id="rId26"/>
    <p:sldId id="310" r:id="rId27"/>
  </p:sldIdLst>
  <p:sldSz cx="9144000" cy="5143500" type="screen16x9"/>
  <p:notesSz cx="9144000" cy="6858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92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2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900"/>
    <p:restoredTop sz="94643"/>
  </p:normalViewPr>
  <p:slideViewPr>
    <p:cSldViewPr>
      <p:cViewPr varScale="1">
        <p:scale>
          <a:sx n="144" d="100"/>
          <a:sy n="144" d="100"/>
        </p:scale>
        <p:origin x="184" y="440"/>
      </p:cViewPr>
      <p:guideLst>
        <p:guide orient="horz" pos="1892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2C19207-39F7-E14A-A611-8B0EA353E57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3662785-8E6A-AA45-99EF-2FAD39EB6DB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8F6D1D-58F4-504A-868E-9A8BF06A9DE4}" type="datetimeFigureOut">
              <a:rPr lang="en-US" smtClean="0"/>
              <a:t>6/24/19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CC737E-BEAB-B04A-BCAE-AD8DE76C88E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071D3B-A1EC-2946-B6FE-76B5D1CF3EF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CC3712-7812-BE48-87DD-9DFBA91BF8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2162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3075806"/>
            <a:ext cx="9144000" cy="1728192"/>
          </a:xfrm>
          <a:prstGeom prst="rect">
            <a:avLst/>
          </a:prstGeom>
          <a:gradFill flip="none" rotWithShape="1">
            <a:gsLst>
              <a:gs pos="20000">
                <a:srgbClr val="FFFFFF">
                  <a:alpha val="90000"/>
                </a:srgbClr>
              </a:gs>
              <a:gs pos="0">
                <a:schemeClr val="bg1">
                  <a:alpha val="0"/>
                </a:schemeClr>
              </a:gs>
              <a:gs pos="80000">
                <a:schemeClr val="bg1">
                  <a:alpha val="90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3295076"/>
            <a:ext cx="9144000" cy="612000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600" b="1" baseline="0">
                <a:solidFill>
                  <a:schemeClr val="accent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>
                <a:ea typeface="+mn-ea"/>
              </a:rPr>
              <a:t>FREE PPT TEMPLATES</a:t>
            </a:r>
            <a:endParaRPr lang="en-US" altLang="ko-KR" b="1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-148" y="3920168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accent1"/>
                </a:solidFill>
                <a:latin typeface="+mn-lt"/>
                <a:cs typeface="Arial" pitchFamily="34" charset="0"/>
              </a:defRPr>
            </a:lvl1pPr>
          </a:lstStyle>
          <a:p>
            <a:pPr>
              <a:spcBef>
                <a:spcPts val="0"/>
              </a:spcBef>
              <a:defRPr/>
            </a:pPr>
            <a:r>
              <a:rPr lang="en-US" altLang="ko-KR" sz="1400" b="1" dirty="0"/>
              <a:t>INSERT THE TITLE OF YOUR PRESENTATION HERE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41627365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asic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7311243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 flipH="1">
            <a:off x="4860032" y="1131590"/>
            <a:ext cx="4283968" cy="2880320"/>
          </a:xfrm>
          <a:prstGeom prst="rect">
            <a:avLst/>
          </a:prstGeom>
          <a:solidFill>
            <a:schemeClr val="accent3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5332704" y="0"/>
            <a:ext cx="3338624" cy="5143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132159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8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1347614"/>
            <a:ext cx="3049200" cy="20882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3047400" y="1347614"/>
            <a:ext cx="3049200" cy="20882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6094800" y="1347614"/>
            <a:ext cx="3049200" cy="20882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491854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3119664" y="241759"/>
            <a:ext cx="2880000" cy="151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Rectangle 8"/>
          <p:cNvSpPr/>
          <p:nvPr userDrawn="1"/>
        </p:nvSpPr>
        <p:spPr>
          <a:xfrm flipH="1">
            <a:off x="164882" y="227329"/>
            <a:ext cx="2880000" cy="4674412"/>
          </a:xfrm>
          <a:prstGeom prst="rect">
            <a:avLst/>
          </a:prstGeom>
          <a:solidFill>
            <a:schemeClr val="accent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Rectangle 9"/>
          <p:cNvSpPr/>
          <p:nvPr userDrawn="1"/>
        </p:nvSpPr>
        <p:spPr>
          <a:xfrm flipH="1">
            <a:off x="6069538" y="227329"/>
            <a:ext cx="2880000" cy="4674412"/>
          </a:xfrm>
          <a:prstGeom prst="rect">
            <a:avLst/>
          </a:prstGeom>
          <a:solidFill>
            <a:schemeClr val="accent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3119664" y="1815750"/>
            <a:ext cx="2880000" cy="151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3119664" y="3389741"/>
            <a:ext cx="2880000" cy="151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302735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 flipH="1"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53539" h="5143500">
                <a:moveTo>
                  <a:pt x="8820472" y="267494"/>
                </a:moveTo>
                <a:lnTo>
                  <a:pt x="8820472" y="4948014"/>
                </a:lnTo>
                <a:lnTo>
                  <a:pt x="5553076" y="4948014"/>
                </a:lnTo>
                <a:lnTo>
                  <a:pt x="5553076" y="267494"/>
                </a:lnTo>
                <a:close/>
                <a:moveTo>
                  <a:pt x="9153539" y="0"/>
                </a:moveTo>
                <a:lnTo>
                  <a:pt x="0" y="0"/>
                </a:lnTo>
                <a:lnTo>
                  <a:pt x="0" y="5143500"/>
                </a:lnTo>
                <a:lnTo>
                  <a:pt x="9153539" y="5143500"/>
                </a:lnTo>
                <a:close/>
              </a:path>
            </a:pathLst>
          </a:custGeom>
          <a:solidFill>
            <a:schemeClr val="accent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3960440" y="267494"/>
            <a:ext cx="3294112" cy="15121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7308472" y="1851670"/>
            <a:ext cx="1512000" cy="15121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1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5742552" y="3435846"/>
            <a:ext cx="3077920" cy="15121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3960440" y="1851670"/>
            <a:ext cx="1728192" cy="30963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idx="17" hasCustomPrompt="1"/>
          </p:nvPr>
        </p:nvSpPr>
        <p:spPr>
          <a:xfrm>
            <a:off x="5742552" y="1851099"/>
            <a:ext cx="1512000" cy="15121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idx="18" hasCustomPrompt="1"/>
          </p:nvPr>
        </p:nvSpPr>
        <p:spPr>
          <a:xfrm>
            <a:off x="7308472" y="267494"/>
            <a:ext cx="1512000" cy="15121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926721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apes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42646" y="92609"/>
            <a:ext cx="8679898" cy="5431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/>
              <a:t>Fully Editable Shapes</a:t>
            </a:r>
          </a:p>
        </p:txBody>
      </p:sp>
    </p:spTree>
    <p:extLst>
      <p:ext uri="{BB962C8B-B14F-4D97-AF65-F5344CB8AC3E}">
        <p14:creationId xmlns:p14="http://schemas.microsoft.com/office/powerpoint/2010/main" val="4720023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11" name="Rounded Rectangle 10"/>
          <p:cNvSpPr/>
          <p:nvPr userDrawn="1"/>
        </p:nvSpPr>
        <p:spPr>
          <a:xfrm>
            <a:off x="354008" y="1131589"/>
            <a:ext cx="2849840" cy="364917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Rounded Rectangle 16"/>
          <p:cNvSpPr/>
          <p:nvPr userDrawn="1"/>
        </p:nvSpPr>
        <p:spPr>
          <a:xfrm>
            <a:off x="531932" y="1347500"/>
            <a:ext cx="108520" cy="3240473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8" name="Half Frame 17"/>
          <p:cNvSpPr/>
          <p:nvPr userDrawn="1"/>
        </p:nvSpPr>
        <p:spPr>
          <a:xfrm rot="5400000">
            <a:off x="2592642" y="1238201"/>
            <a:ext cx="502331" cy="502331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81822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707904" y="2211710"/>
            <a:ext cx="5436096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707904" y="2787774"/>
            <a:ext cx="5436096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270308941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707904" y="2211710"/>
            <a:ext cx="5436096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707904" y="2787774"/>
            <a:ext cx="5436096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17382354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 userDrawn="1"/>
        </p:nvSpPr>
        <p:spPr>
          <a:xfrm>
            <a:off x="2519772" y="519522"/>
            <a:ext cx="4104456" cy="4104456"/>
          </a:xfrm>
          <a:prstGeom prst="ellipse">
            <a:avLst/>
          </a:prstGeom>
          <a:solidFill>
            <a:schemeClr val="accent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519772" y="2116842"/>
            <a:ext cx="4104456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Thank you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519624" y="2715766"/>
            <a:ext cx="4104456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42721271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757120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 flipH="1">
            <a:off x="0" y="0"/>
            <a:ext cx="3203848" cy="5143500"/>
          </a:xfrm>
          <a:prstGeom prst="rect">
            <a:avLst/>
          </a:prstGeom>
          <a:solidFill>
            <a:schemeClr val="accent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72403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129044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6" name="Rectangle 5"/>
          <p:cNvSpPr/>
          <p:nvPr userDrawn="1"/>
        </p:nvSpPr>
        <p:spPr>
          <a:xfrm flipH="1">
            <a:off x="0" y="3723878"/>
            <a:ext cx="9144000" cy="1419622"/>
          </a:xfrm>
          <a:prstGeom prst="rect">
            <a:avLst/>
          </a:prstGeom>
          <a:solidFill>
            <a:schemeClr val="accent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3888209" y="3040087"/>
            <a:ext cx="1367581" cy="1367581"/>
          </a:xfrm>
          <a:prstGeom prst="ellipse">
            <a:avLst/>
          </a:pr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855377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8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463352" y="1491630"/>
            <a:ext cx="2546536" cy="30963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3297920" y="1491630"/>
            <a:ext cx="2546536" cy="30963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6132488" y="1491630"/>
            <a:ext cx="2546536" cy="30963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26879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8" name="Rectangle 7"/>
          <p:cNvSpPr/>
          <p:nvPr userDrawn="1"/>
        </p:nvSpPr>
        <p:spPr>
          <a:xfrm flipH="1">
            <a:off x="0" y="2304256"/>
            <a:ext cx="9144000" cy="1419622"/>
          </a:xfrm>
          <a:prstGeom prst="rect">
            <a:avLst/>
          </a:prstGeom>
          <a:solidFill>
            <a:schemeClr val="accent3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Picture 2" descr="D:\Fullppt\PNG이미지\핸드폰2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0880" y="1522821"/>
            <a:ext cx="2808312" cy="3400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755527" y="1660969"/>
            <a:ext cx="1619609" cy="25017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284413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0"/>
            <a:ext cx="9144000" cy="30963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5004047" y="1779661"/>
            <a:ext cx="3200431" cy="24105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265515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2" Type="http://schemas.openxmlformats.org/officeDocument/2006/relationships/slideLayout" Target="../slideLayouts/slideLayout4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6683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78" r:id="rId2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7555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52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6" r:id="rId11"/>
    <p:sldLayoutId id="2147483675" r:id="rId12"/>
    <p:sldLayoutId id="2147483677" r:id="rId13"/>
    <p:sldLayoutId id="2147483656" r:id="rId14"/>
    <p:sldLayoutId id="2147483679" r:id="rId15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4710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ree-powerpoint-templates-design.com/" TargetMode="External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tiff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hyperlink" Target="performance_graph%20copy.html" TargetMode="Externa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-18256" y="4051238"/>
            <a:ext cx="9144000" cy="288032"/>
          </a:xfrm>
        </p:spPr>
        <p:txBody>
          <a:bodyPr/>
          <a:lstStyle/>
          <a:p>
            <a:pPr>
              <a:spcBef>
                <a:spcPts val="0"/>
              </a:spcBef>
              <a:defRPr/>
            </a:pPr>
            <a:r>
              <a:rPr lang="en-US" altLang="ko-KR" b="1" dirty="0">
                <a:solidFill>
                  <a:schemeClr val="tx2"/>
                </a:solidFill>
              </a:rPr>
              <a:t>QF621 Quantitative Trading Strategies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75508" y="4375274"/>
            <a:ext cx="61926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tx2"/>
                </a:solidFill>
                <a:cs typeface="Arial" pitchFamily="34" charset="0"/>
              </a:rPr>
              <a:t>BAI Chen / WANG Yunxiang / WEN </a:t>
            </a:r>
            <a:r>
              <a:rPr lang="en-US" altLang="ko-KR" sz="1600" b="1" dirty="0" err="1">
                <a:solidFill>
                  <a:schemeClr val="tx2"/>
                </a:solidFill>
                <a:cs typeface="Arial" pitchFamily="34" charset="0"/>
              </a:rPr>
              <a:t>Chongji</a:t>
            </a:r>
            <a:r>
              <a:rPr lang="en-US" altLang="ko-KR" sz="1600" b="1" dirty="0">
                <a:solidFill>
                  <a:schemeClr val="tx2"/>
                </a:solidFill>
                <a:cs typeface="Arial" pitchFamily="34" charset="0"/>
              </a:rPr>
              <a:t> / ZHANG </a:t>
            </a:r>
            <a:r>
              <a:rPr lang="en-US" altLang="ko-KR" sz="1600" b="1" dirty="0" err="1">
                <a:solidFill>
                  <a:schemeClr val="tx2"/>
                </a:solidFill>
                <a:cs typeface="Arial" pitchFamily="34" charset="0"/>
              </a:rPr>
              <a:t>Penghui</a:t>
            </a:r>
            <a:endParaRPr lang="en-US" altLang="ko-KR" sz="1600" b="1" dirty="0">
              <a:solidFill>
                <a:schemeClr val="tx2"/>
              </a:solidFill>
              <a:cs typeface="Arial" pitchFamily="34" charset="0"/>
            </a:endParaRPr>
          </a:p>
          <a:p>
            <a:pPr algn="ctr"/>
            <a:endParaRPr lang="ko-KR" altLang="en-US" sz="16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6" name="TextBox 5">
            <a:hlinkClick r:id="rId3"/>
          </p:cNvPr>
          <p:cNvSpPr txBox="1"/>
          <p:nvPr/>
        </p:nvSpPr>
        <p:spPr>
          <a:xfrm>
            <a:off x="-18256" y="4825165"/>
            <a:ext cx="918051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solidFill>
                  <a:schemeClr val="bg1"/>
                </a:solidFill>
                <a:cs typeface="Arial" pitchFamily="34" charset="0"/>
                <a:hlinkClick r:id="rId3"/>
              </a:rPr>
              <a:t>http://www.free-powerpoint-templates-design.com</a:t>
            </a:r>
            <a:endParaRPr lang="ko-KR" altLang="en-US" sz="8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1D1E04-48B7-BF41-AD2F-F170FE2EB57A}"/>
              </a:ext>
            </a:extLst>
          </p:cNvPr>
          <p:cNvSpPr txBox="1"/>
          <p:nvPr/>
        </p:nvSpPr>
        <p:spPr>
          <a:xfrm>
            <a:off x="1763688" y="3645902"/>
            <a:ext cx="6019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The</a:t>
            </a:r>
            <a:r>
              <a:rPr lang="zh-CN" altLang="en-US" b="1" dirty="0"/>
              <a:t> </a:t>
            </a:r>
            <a:r>
              <a:rPr lang="en-US" altLang="zh-CN" b="1" dirty="0"/>
              <a:t>Implementation</a:t>
            </a:r>
            <a:r>
              <a:rPr lang="zh-CN" altLang="en-US" b="1" dirty="0"/>
              <a:t> </a:t>
            </a:r>
            <a:r>
              <a:rPr lang="en-US" altLang="zh-CN" b="1" dirty="0"/>
              <a:t>of</a:t>
            </a:r>
            <a:r>
              <a:rPr lang="zh-CN" altLang="en-US" b="1" dirty="0"/>
              <a:t> </a:t>
            </a:r>
            <a:r>
              <a:rPr lang="en-US" altLang="zh-CN" b="1" dirty="0"/>
              <a:t>Kalman</a:t>
            </a:r>
            <a:r>
              <a:rPr lang="zh-CN" altLang="en-US" b="1" dirty="0"/>
              <a:t> </a:t>
            </a:r>
            <a:r>
              <a:rPr lang="en-US" altLang="zh-CN" b="1" dirty="0"/>
              <a:t>Filter</a:t>
            </a:r>
            <a:r>
              <a:rPr lang="zh-CN" altLang="en-US" b="1" dirty="0"/>
              <a:t> </a:t>
            </a:r>
            <a:r>
              <a:rPr lang="en-US" altLang="zh-CN" b="1" dirty="0"/>
              <a:t>in</a:t>
            </a:r>
            <a:r>
              <a:rPr lang="zh-CN" altLang="en-US" b="1" dirty="0"/>
              <a:t> </a:t>
            </a:r>
            <a:r>
              <a:rPr lang="en-US" altLang="zh-CN" b="1" dirty="0"/>
              <a:t>Equity</a:t>
            </a:r>
            <a:r>
              <a:rPr lang="zh-CN" altLang="en-US" b="1" dirty="0"/>
              <a:t> </a:t>
            </a:r>
            <a:r>
              <a:rPr lang="en-US" altLang="zh-CN" b="1" dirty="0"/>
              <a:t>Market</a:t>
            </a:r>
            <a:endParaRPr lang="en-US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4F9A9C-7F5E-CA48-BF06-2E1BE1088FBC}"/>
              </a:ext>
            </a:extLst>
          </p:cNvPr>
          <p:cNvSpPr txBox="1"/>
          <p:nvPr/>
        </p:nvSpPr>
        <p:spPr>
          <a:xfrm>
            <a:off x="3213249" y="3182080"/>
            <a:ext cx="26809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/>
              <a:t>Trend</a:t>
            </a:r>
            <a:r>
              <a:rPr lang="zh-CN" altLang="en-US" sz="2800" b="1" dirty="0"/>
              <a:t> </a:t>
            </a:r>
            <a:r>
              <a:rPr lang="en-US" altLang="zh-CN" sz="2800" b="1" dirty="0"/>
              <a:t>Trading: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9718413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A823492F-F528-7746-8589-E6979B628F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88507"/>
            <a:ext cx="5004048" cy="3044056"/>
          </a:xfrm>
          <a:prstGeom prst="rect">
            <a:avLst/>
          </a:prstGeom>
        </p:spPr>
      </p:pic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CD748D90-AF74-C248-B44F-CA8D3C6956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9866815"/>
              </p:ext>
            </p:extLst>
          </p:nvPr>
        </p:nvGraphicFramePr>
        <p:xfrm>
          <a:off x="5004048" y="1388507"/>
          <a:ext cx="3816425" cy="293115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00741">
                  <a:extLst>
                    <a:ext uri="{9D8B030D-6E8A-4147-A177-3AD203B41FA5}">
                      <a16:colId xmlns:a16="http://schemas.microsoft.com/office/drawing/2014/main" val="1716509521"/>
                    </a:ext>
                  </a:extLst>
                </a:gridCol>
                <a:gridCol w="866560">
                  <a:extLst>
                    <a:ext uri="{9D8B030D-6E8A-4147-A177-3AD203B41FA5}">
                      <a16:colId xmlns:a16="http://schemas.microsoft.com/office/drawing/2014/main" val="1786034626"/>
                    </a:ext>
                  </a:extLst>
                </a:gridCol>
                <a:gridCol w="774562">
                  <a:extLst>
                    <a:ext uri="{9D8B030D-6E8A-4147-A177-3AD203B41FA5}">
                      <a16:colId xmlns:a16="http://schemas.microsoft.com/office/drawing/2014/main" val="74865757"/>
                    </a:ext>
                  </a:extLst>
                </a:gridCol>
                <a:gridCol w="774562">
                  <a:extLst>
                    <a:ext uri="{9D8B030D-6E8A-4147-A177-3AD203B41FA5}">
                      <a16:colId xmlns:a16="http://schemas.microsoft.com/office/drawing/2014/main" val="1017534125"/>
                    </a:ext>
                  </a:extLst>
                </a:gridCol>
              </a:tblGrid>
              <a:tr h="423157">
                <a:tc>
                  <a:txBody>
                    <a:bodyPr/>
                    <a:lstStyle/>
                    <a:p>
                      <a:pPr algn="ctr" fontAlgn="b"/>
                      <a:endParaRPr lang="en-SG" sz="1200" b="1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>
                          <a:effectLst/>
                        </a:rPr>
                        <a:t>Long &amp; Hold</a:t>
                      </a:r>
                      <a:endParaRPr lang="en-SG" sz="1200" b="1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 dirty="0">
                          <a:effectLst/>
                        </a:rPr>
                        <a:t>SMA</a:t>
                      </a:r>
                      <a:endParaRPr lang="en-SG" sz="1200" b="1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>
                          <a:effectLst/>
                        </a:rPr>
                        <a:t>MACD</a:t>
                      </a:r>
                      <a:endParaRPr lang="en-SG" sz="1200" b="1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51011827"/>
                  </a:ext>
                </a:extLst>
              </a:tr>
              <a:tr h="276947"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>
                          <a:effectLst/>
                        </a:rPr>
                        <a:t>Net value</a:t>
                      </a:r>
                      <a:endParaRPr lang="en-SG" sz="1200" b="1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>
                          <a:effectLst/>
                        </a:rPr>
                        <a:t>1.49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>
                          <a:effectLst/>
                        </a:rPr>
                        <a:t>0.59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>
                          <a:effectLst/>
                        </a:rPr>
                        <a:t>0.80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11185049"/>
                  </a:ext>
                </a:extLst>
              </a:tr>
              <a:tr h="423157"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 dirty="0">
                          <a:effectLst/>
                        </a:rPr>
                        <a:t>Annualized re</a:t>
                      </a:r>
                      <a:r>
                        <a:rPr lang="en-US" altLang="zh-CN" sz="1200" u="none" strike="noStrike" dirty="0" err="1">
                          <a:effectLst/>
                        </a:rPr>
                        <a:t>tu</a:t>
                      </a:r>
                      <a:r>
                        <a:rPr lang="en-SG" sz="1200" u="none" strike="noStrike" dirty="0" err="1">
                          <a:effectLst/>
                        </a:rPr>
                        <a:t>rn</a:t>
                      </a:r>
                      <a:endParaRPr lang="en-SG" sz="1200" b="1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 dirty="0">
                          <a:effectLst/>
                        </a:rPr>
                        <a:t>8.84%</a:t>
                      </a:r>
                      <a:endParaRPr lang="en-SG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>
                          <a:effectLst/>
                        </a:rPr>
                        <a:t>-9.67%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>
                          <a:effectLst/>
                        </a:rPr>
                        <a:t>-3.81%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399845952"/>
                  </a:ext>
                </a:extLst>
              </a:tr>
              <a:tr h="423157"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 dirty="0">
                          <a:effectLst/>
                        </a:rPr>
                        <a:t>Annualized volatility</a:t>
                      </a:r>
                      <a:endParaRPr lang="en-SG" sz="1200" b="1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>
                          <a:effectLst/>
                        </a:rPr>
                        <a:t>13.14%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>
                          <a:effectLst/>
                        </a:rPr>
                        <a:t>13.05%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>
                          <a:effectLst/>
                        </a:rPr>
                        <a:t>13.14%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85409265"/>
                  </a:ext>
                </a:extLst>
              </a:tr>
              <a:tr h="276947"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>
                          <a:effectLst/>
                        </a:rPr>
                        <a:t>Sharpe ratio</a:t>
                      </a:r>
                      <a:endParaRPr lang="en-SG" sz="1200" b="1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>
                          <a:effectLst/>
                        </a:rPr>
                        <a:t>0.67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>
                          <a:effectLst/>
                        </a:rPr>
                        <a:t>-0.74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>
                          <a:effectLst/>
                        </a:rPr>
                        <a:t>-0.29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63513516"/>
                  </a:ext>
                </a:extLst>
              </a:tr>
              <a:tr h="276947"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>
                          <a:effectLst/>
                        </a:rPr>
                        <a:t>Maxdrawdown</a:t>
                      </a:r>
                      <a:endParaRPr lang="en-SG" sz="1200" b="1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>
                          <a:effectLst/>
                        </a:rPr>
                        <a:t>19.35%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>
                          <a:effectLst/>
                        </a:rPr>
                        <a:t>46.68%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>
                          <a:effectLst/>
                        </a:rPr>
                        <a:t>29.42%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696527104"/>
                  </a:ext>
                </a:extLst>
              </a:tr>
              <a:tr h="276947"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>
                          <a:effectLst/>
                        </a:rPr>
                        <a:t>Winning rate</a:t>
                      </a:r>
                      <a:endParaRPr lang="en-SG" sz="1200" b="1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>
                          <a:effectLst/>
                        </a:rPr>
                        <a:t>30.88%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>
                          <a:effectLst/>
                        </a:rPr>
                        <a:t>20.45%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85387968"/>
                  </a:ext>
                </a:extLst>
              </a:tr>
              <a:tr h="276947"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>
                          <a:effectLst/>
                        </a:rPr>
                        <a:t>Trading times</a:t>
                      </a:r>
                      <a:endParaRPr lang="en-SG" sz="1200" b="1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>
                          <a:effectLst/>
                        </a:rPr>
                        <a:t>68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>
                          <a:effectLst/>
                        </a:rPr>
                        <a:t>132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612480698"/>
                  </a:ext>
                </a:extLst>
              </a:tr>
              <a:tr h="276947"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>
                          <a:effectLst/>
                        </a:rPr>
                        <a:t>p&amp;l ratio</a:t>
                      </a:r>
                      <a:endParaRPr lang="en-SG" sz="1200" b="1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>
                          <a:effectLst/>
                        </a:rPr>
                        <a:t>0.48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 dirty="0">
                          <a:effectLst/>
                        </a:rPr>
                        <a:t>0.73</a:t>
                      </a:r>
                      <a:endParaRPr lang="en-SG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62807215"/>
                  </a:ext>
                </a:extLst>
              </a:tr>
            </a:tbl>
          </a:graphicData>
        </a:graphic>
      </p:graphicFrame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9892DC13-0CFE-2E4B-AA57-8A76238F2F39}"/>
              </a:ext>
            </a:extLst>
          </p:cNvPr>
          <p:cNvSpPr txBox="1">
            <a:spLocks/>
          </p:cNvSpPr>
          <p:nvPr/>
        </p:nvSpPr>
        <p:spPr>
          <a:xfrm>
            <a:off x="251520" y="323944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altLang="zh-CN" sz="2800" b="1" dirty="0">
                <a:solidFill>
                  <a:schemeClr val="accent1"/>
                </a:solidFill>
              </a:rPr>
              <a:t>Benchmark</a:t>
            </a:r>
            <a:r>
              <a:rPr lang="zh-CN" altLang="en-US" sz="2800" b="1" dirty="0">
                <a:solidFill>
                  <a:schemeClr val="accent1"/>
                </a:solidFill>
              </a:rPr>
              <a:t> </a:t>
            </a:r>
            <a:r>
              <a:rPr lang="en-US" altLang="zh-CN" sz="2800" b="1" dirty="0">
                <a:solidFill>
                  <a:schemeClr val="accent1"/>
                </a:solidFill>
              </a:rPr>
              <a:t>Performance</a:t>
            </a:r>
            <a:endParaRPr lang="ko-KR" altLang="en-US" sz="2800" b="1" dirty="0">
              <a:solidFill>
                <a:schemeClr val="accent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AECEA01-ADE4-5746-9331-1BEF0A522F60}"/>
              </a:ext>
            </a:extLst>
          </p:cNvPr>
          <p:cNvSpPr/>
          <p:nvPr/>
        </p:nvSpPr>
        <p:spPr>
          <a:xfrm>
            <a:off x="80951" y="88777"/>
            <a:ext cx="1104920" cy="299183"/>
          </a:xfrm>
          <a:prstGeom prst="rect">
            <a:avLst/>
          </a:prstGeom>
          <a:solidFill>
            <a:schemeClr val="accent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" name="Text Placeholder 17">
            <a:extLst>
              <a:ext uri="{FF2B5EF4-FFF2-40B4-BE49-F238E27FC236}">
                <a16:creationId xmlns:a16="http://schemas.microsoft.com/office/drawing/2014/main" id="{0F74EB91-B89D-774F-94BC-4C28926C5FD2}"/>
              </a:ext>
            </a:extLst>
          </p:cNvPr>
          <p:cNvSpPr txBox="1">
            <a:spLocks/>
          </p:cNvSpPr>
          <p:nvPr/>
        </p:nvSpPr>
        <p:spPr>
          <a:xfrm>
            <a:off x="129355" y="115324"/>
            <a:ext cx="1008112" cy="246087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16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Model</a:t>
            </a:r>
            <a:r>
              <a:rPr lang="zh-CN" altLang="en-US" sz="16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zh-CN" sz="16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0</a:t>
            </a:r>
            <a:endParaRPr lang="en-US" sz="16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67522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363AC304-4B97-294A-BCAF-F189A0717941}"/>
                  </a:ext>
                </a:extLst>
              </p:cNvPr>
              <p:cNvSpPr/>
              <p:nvPr/>
            </p:nvSpPr>
            <p:spPr>
              <a:xfrm>
                <a:off x="1966118" y="698363"/>
                <a:ext cx="1870705" cy="3154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SG" sz="1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SG" sz="1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SG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SG" sz="14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SG" sz="1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</m:e>
                        <m:sup>
                          <m:r>
                            <a:rPr lang="en-SG" sz="1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  <m:r>
                        <a:rPr lang="en-SG" sz="1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SG" sz="1400" b="0" i="1" smtClean="0">
                          <a:latin typeface="Cambria Math" panose="02040503050406030204" pitchFamily="18" charset="0"/>
                        </a:rPr>
                        <m:t>𝐴</m:t>
                      </m:r>
                      <m:sSub>
                        <m:sSubPr>
                          <m:ctrlPr>
                            <a:rPr lang="en-SG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SG" sz="1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SG" sz="1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e>
                        <m:sub>
                          <m:r>
                            <a:rPr lang="en-SG" sz="1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SG" sz="1400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m:rPr>
                          <m:nor/>
                        </m:rPr>
                        <a:rPr lang="en-SG" sz="1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pl-PL" sz="1400" i="1"/>
                        <m:t>+</m:t>
                      </m:r>
                      <m:r>
                        <m:rPr>
                          <m:nor/>
                        </m:rPr>
                        <a:rPr lang="en-SG" sz="1400" i="1"/>
                        <m:t> </m:t>
                      </m:r>
                      <m:sSub>
                        <m:sSubPr>
                          <m:ctrlPr>
                            <a:rPr lang="en-SG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sz="1400" i="1">
                              <a:latin typeface="Cambria Math" panose="02040503050406030204" pitchFamily="18" charset="0"/>
                            </a:rPr>
                            <m:t>𝐵𝑈</m:t>
                          </m:r>
                        </m:e>
                        <m:sub>
                          <m:r>
                            <a:rPr lang="en-SG" sz="1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SG" sz="1400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SG" sz="1400" dirty="0"/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363AC304-4B97-294A-BCAF-F189A07179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6118" y="698363"/>
                <a:ext cx="1870705" cy="315471"/>
              </a:xfrm>
              <a:prstGeom prst="rect">
                <a:avLst/>
              </a:prstGeom>
              <a:blipFill>
                <a:blip r:embed="rId2"/>
                <a:stretch>
                  <a:fillRect b="-1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C4329483-1BC6-DA44-9227-C958CBBB5975}"/>
                  </a:ext>
                </a:extLst>
              </p:cNvPr>
              <p:cNvSpPr/>
              <p:nvPr/>
            </p:nvSpPr>
            <p:spPr>
              <a:xfrm>
                <a:off x="3966907" y="737542"/>
                <a:ext cx="1713226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SG" sz="1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SG" sz="1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SG" sz="14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SG" sz="1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  <m:sup>
                          <m:r>
                            <a:rPr lang="en-SG" sz="1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  <m:r>
                        <a:rPr lang="en-SG" sz="1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SG" sz="1400" b="0" i="1" smtClean="0">
                          <a:latin typeface="Cambria Math" panose="02040503050406030204" pitchFamily="18" charset="0"/>
                        </a:rPr>
                        <m:t>𝐴</m:t>
                      </m:r>
                      <m:sSub>
                        <m:sSubPr>
                          <m:ctrlPr>
                            <a:rPr lang="en-SG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sz="140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SG" sz="1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SG" sz="1400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sSup>
                        <m:sSupPr>
                          <m:ctrlPr>
                            <a:rPr lang="en-SG" sz="1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SG" sz="1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SG" sz="1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m:rPr>
                          <m:nor/>
                        </m:rPr>
                        <a:rPr lang="en-SG" sz="1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pl-PL" sz="1400" i="1"/>
                        <m:t>+</m:t>
                      </m:r>
                      <m:r>
                        <m:rPr>
                          <m:nor/>
                        </m:rPr>
                        <a:rPr lang="en-SG" sz="1400" i="1"/>
                        <m:t> </m:t>
                      </m:r>
                      <m:r>
                        <m:rPr>
                          <m:nor/>
                        </m:rPr>
                        <a:rPr lang="en-SG" sz="1400" b="0" i="1" smtClean="0"/>
                        <m:t>Q</m:t>
                      </m:r>
                    </m:oMath>
                  </m:oMathPara>
                </a14:m>
                <a:endParaRPr lang="en-SG" sz="1400" dirty="0"/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C4329483-1BC6-DA44-9227-C958CBBB59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6907" y="737542"/>
                <a:ext cx="1713226" cy="307777"/>
              </a:xfrm>
              <a:prstGeom prst="rect">
                <a:avLst/>
              </a:prstGeom>
              <a:blipFill>
                <a:blip r:embed="rId3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43EAF498-5BC8-D54C-9B44-D8B8CD43542F}"/>
                  </a:ext>
                </a:extLst>
              </p:cNvPr>
              <p:cNvSpPr/>
              <p:nvPr/>
            </p:nvSpPr>
            <p:spPr>
              <a:xfrm>
                <a:off x="5810217" y="737542"/>
                <a:ext cx="233365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sz="14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SG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SG" sz="1400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SG" sz="1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SG" sz="1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SG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SG" sz="1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bSup>
                      <m:sSup>
                        <m:sSupPr>
                          <m:ctrlPr>
                            <a:rPr lang="en-SG" sz="1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SG" sz="14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p>
                          <m:r>
                            <a:rPr lang="en-SG" sz="1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SG" sz="1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SG" sz="1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SG" sz="1400" i="1">
                              <a:latin typeface="Cambria Math" panose="02040503050406030204" pitchFamily="18" charset="0"/>
                            </a:rPr>
                            <m:t>𝐻</m:t>
                          </m:r>
                          <m:sSubSup>
                            <m:sSubSupPr>
                              <m:ctrlPr>
                                <a:rPr lang="en-SG" sz="1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SG" sz="1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SG" sz="1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SG" sz="1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bSup>
                          <m:sSup>
                            <m:sSupPr>
                              <m:ctrlPr>
                                <a:rPr lang="en-SG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SG" sz="1400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p>
                              <m:r>
                                <a:rPr lang="en-SG" sz="1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SG" sz="14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SG" sz="1400" i="1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SG" sz="14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SG" sz="1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SG" sz="1400" dirty="0"/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43EAF498-5BC8-D54C-9B44-D8B8CD4354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0217" y="737542"/>
                <a:ext cx="2333652" cy="307777"/>
              </a:xfrm>
              <a:prstGeom prst="rect">
                <a:avLst/>
              </a:prstGeom>
              <a:blipFill>
                <a:blip r:embed="rId4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24CAD710-D382-794A-8EC9-232292000603}"/>
              </a:ext>
            </a:extLst>
          </p:cNvPr>
          <p:cNvSpPr txBox="1"/>
          <p:nvPr/>
        </p:nvSpPr>
        <p:spPr>
          <a:xfrm>
            <a:off x="3604708" y="1120538"/>
            <a:ext cx="33843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Set A =1, B =0, Q=1,R=1, H=1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0C84C5-7CA2-D54A-8345-B6F6D6F1F3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138" y="1667220"/>
            <a:ext cx="5135174" cy="3064770"/>
          </a:xfrm>
          <a:prstGeom prst="rect">
            <a:avLst/>
          </a:prstGeom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31512A84-EB94-DA44-81C4-24A26ACBD6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4977499"/>
              </p:ext>
            </p:extLst>
          </p:nvPr>
        </p:nvGraphicFramePr>
        <p:xfrm>
          <a:off x="5212312" y="1661078"/>
          <a:ext cx="3816425" cy="307091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00741">
                  <a:extLst>
                    <a:ext uri="{9D8B030D-6E8A-4147-A177-3AD203B41FA5}">
                      <a16:colId xmlns:a16="http://schemas.microsoft.com/office/drawing/2014/main" val="1716509521"/>
                    </a:ext>
                  </a:extLst>
                </a:gridCol>
                <a:gridCol w="866560">
                  <a:extLst>
                    <a:ext uri="{9D8B030D-6E8A-4147-A177-3AD203B41FA5}">
                      <a16:colId xmlns:a16="http://schemas.microsoft.com/office/drawing/2014/main" val="1786034626"/>
                    </a:ext>
                  </a:extLst>
                </a:gridCol>
                <a:gridCol w="774562">
                  <a:extLst>
                    <a:ext uri="{9D8B030D-6E8A-4147-A177-3AD203B41FA5}">
                      <a16:colId xmlns:a16="http://schemas.microsoft.com/office/drawing/2014/main" val="74865757"/>
                    </a:ext>
                  </a:extLst>
                </a:gridCol>
                <a:gridCol w="774562">
                  <a:extLst>
                    <a:ext uri="{9D8B030D-6E8A-4147-A177-3AD203B41FA5}">
                      <a16:colId xmlns:a16="http://schemas.microsoft.com/office/drawing/2014/main" val="1017534125"/>
                    </a:ext>
                  </a:extLst>
                </a:gridCol>
              </a:tblGrid>
              <a:tr h="443333">
                <a:tc>
                  <a:txBody>
                    <a:bodyPr/>
                    <a:lstStyle/>
                    <a:p>
                      <a:pPr algn="ctr" fontAlgn="b"/>
                      <a:endParaRPr lang="en-SG" sz="1200" b="1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KF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>
                          <a:effectLst/>
                        </a:rPr>
                        <a:t>SMA</a:t>
                      </a:r>
                      <a:endParaRPr lang="en-SG" sz="1200" b="1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>
                          <a:effectLst/>
                        </a:rPr>
                        <a:t>MACD</a:t>
                      </a:r>
                      <a:endParaRPr lang="en-SG" sz="1200" b="1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51011827"/>
                  </a:ext>
                </a:extLst>
              </a:tr>
              <a:tr h="290152"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>
                          <a:effectLst/>
                        </a:rPr>
                        <a:t>Net value</a:t>
                      </a:r>
                      <a:endParaRPr lang="en-SG" sz="1200" b="1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1.08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>
                          <a:effectLst/>
                        </a:rPr>
                        <a:t>0.59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>
                          <a:effectLst/>
                        </a:rPr>
                        <a:t>0.80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11185049"/>
                  </a:ext>
                </a:extLst>
              </a:tr>
              <a:tr h="443333"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 dirty="0">
                          <a:effectLst/>
                        </a:rPr>
                        <a:t>Annualized re</a:t>
                      </a:r>
                      <a:r>
                        <a:rPr lang="en-US" altLang="zh-CN" sz="1200" u="none" strike="noStrike" dirty="0" err="1">
                          <a:effectLst/>
                        </a:rPr>
                        <a:t>tu</a:t>
                      </a:r>
                      <a:r>
                        <a:rPr lang="en-SG" sz="1200" u="none" strike="noStrike" dirty="0" err="1">
                          <a:effectLst/>
                        </a:rPr>
                        <a:t>rn</a:t>
                      </a:r>
                      <a:endParaRPr lang="en-SG" sz="1200" b="1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2.39%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>
                          <a:effectLst/>
                        </a:rPr>
                        <a:t>-9.67%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>
                          <a:effectLst/>
                        </a:rPr>
                        <a:t>-3.81%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399845952"/>
                  </a:ext>
                </a:extLst>
              </a:tr>
              <a:tr h="443333"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>
                          <a:effectLst/>
                        </a:rPr>
                        <a:t>Annualized volatility</a:t>
                      </a:r>
                      <a:endParaRPr lang="en-SG" sz="1200" b="1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13.15%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>
                          <a:effectLst/>
                        </a:rPr>
                        <a:t>13.05%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>
                          <a:effectLst/>
                        </a:rPr>
                        <a:t>13.14%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85409265"/>
                  </a:ext>
                </a:extLst>
              </a:tr>
              <a:tr h="290152"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>
                          <a:effectLst/>
                        </a:rPr>
                        <a:t>Sharpe ratio</a:t>
                      </a:r>
                      <a:endParaRPr lang="en-SG" sz="1200" b="1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0.18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>
                          <a:effectLst/>
                        </a:rPr>
                        <a:t>-0.74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>
                          <a:effectLst/>
                        </a:rPr>
                        <a:t>-0.29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63513516"/>
                  </a:ext>
                </a:extLst>
              </a:tr>
              <a:tr h="290152"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>
                          <a:effectLst/>
                        </a:rPr>
                        <a:t>Maxdrawdown</a:t>
                      </a:r>
                      <a:endParaRPr lang="en-SG" sz="1200" b="1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29.24%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>
                          <a:effectLst/>
                        </a:rPr>
                        <a:t>46.68%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>
                          <a:effectLst/>
                        </a:rPr>
                        <a:t>29.42%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696527104"/>
                  </a:ext>
                </a:extLst>
              </a:tr>
              <a:tr h="290152"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>
                          <a:effectLst/>
                        </a:rPr>
                        <a:t>Winning rate</a:t>
                      </a:r>
                      <a:endParaRPr lang="en-SG" sz="1200" b="1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33.33%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>
                          <a:effectLst/>
                        </a:rPr>
                        <a:t>30.88%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>
                          <a:effectLst/>
                        </a:rPr>
                        <a:t>20.45%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85387968"/>
                  </a:ext>
                </a:extLst>
              </a:tr>
              <a:tr h="290152"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>
                          <a:effectLst/>
                        </a:rPr>
                        <a:t>Trading times</a:t>
                      </a:r>
                      <a:endParaRPr lang="en-SG" sz="1200" b="1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435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>
                          <a:effectLst/>
                        </a:rPr>
                        <a:t>68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>
                          <a:effectLst/>
                        </a:rPr>
                        <a:t>132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612480698"/>
                  </a:ext>
                </a:extLst>
              </a:tr>
              <a:tr h="290152"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>
                          <a:effectLst/>
                        </a:rPr>
                        <a:t>p&amp;l ratio</a:t>
                      </a:r>
                      <a:endParaRPr lang="en-SG" sz="1200" b="1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1.07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>
                          <a:effectLst/>
                        </a:rPr>
                        <a:t>0.48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 dirty="0">
                          <a:effectLst/>
                        </a:rPr>
                        <a:t>0.73</a:t>
                      </a:r>
                      <a:endParaRPr lang="en-SG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62807215"/>
                  </a:ext>
                </a:extLst>
              </a:tr>
            </a:tbl>
          </a:graphicData>
        </a:graphic>
      </p:graphicFrame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1E3B1FA2-1266-024A-AC5F-46F7D5D8AE61}"/>
              </a:ext>
            </a:extLst>
          </p:cNvPr>
          <p:cNvSpPr txBox="1">
            <a:spLocks/>
          </p:cNvSpPr>
          <p:nvPr/>
        </p:nvSpPr>
        <p:spPr>
          <a:xfrm>
            <a:off x="251520" y="146949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b="1" dirty="0">
                <a:solidFill>
                  <a:schemeClr val="accent1"/>
                </a:solidFill>
              </a:rPr>
              <a:t>Kalman</a:t>
            </a:r>
            <a:r>
              <a:rPr lang="zh-CN" altLang="en-US" sz="2800" b="1" dirty="0">
                <a:solidFill>
                  <a:schemeClr val="accent1"/>
                </a:solidFill>
              </a:rPr>
              <a:t> </a:t>
            </a:r>
            <a:r>
              <a:rPr lang="en-US" altLang="zh-CN" sz="2800" b="1" dirty="0">
                <a:solidFill>
                  <a:schemeClr val="accent1"/>
                </a:solidFill>
              </a:rPr>
              <a:t>Filter</a:t>
            </a:r>
            <a:r>
              <a:rPr lang="zh-CN" altLang="en-US" sz="2800" b="1" dirty="0">
                <a:solidFill>
                  <a:schemeClr val="accent1"/>
                </a:solidFill>
              </a:rPr>
              <a:t> </a:t>
            </a:r>
            <a:r>
              <a:rPr lang="en-US" altLang="zh-CN" sz="2800" b="1" dirty="0">
                <a:solidFill>
                  <a:schemeClr val="accent1"/>
                </a:solidFill>
              </a:rPr>
              <a:t>Initialization</a:t>
            </a:r>
            <a:endParaRPr lang="ko-KR" altLang="en-US" sz="2800" b="1" dirty="0">
              <a:solidFill>
                <a:schemeClr val="accent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449FA1A-CF35-DA4A-9108-F6453E25597B}"/>
              </a:ext>
            </a:extLst>
          </p:cNvPr>
          <p:cNvSpPr/>
          <p:nvPr/>
        </p:nvSpPr>
        <p:spPr>
          <a:xfrm>
            <a:off x="80951" y="88777"/>
            <a:ext cx="1104920" cy="299183"/>
          </a:xfrm>
          <a:prstGeom prst="rect">
            <a:avLst/>
          </a:prstGeom>
          <a:solidFill>
            <a:schemeClr val="accent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" name="Text Placeholder 17">
            <a:extLst>
              <a:ext uri="{FF2B5EF4-FFF2-40B4-BE49-F238E27FC236}">
                <a16:creationId xmlns:a16="http://schemas.microsoft.com/office/drawing/2014/main" id="{505BDCA4-125B-1E48-AC92-E5B58F14EF78}"/>
              </a:ext>
            </a:extLst>
          </p:cNvPr>
          <p:cNvSpPr txBox="1">
            <a:spLocks/>
          </p:cNvSpPr>
          <p:nvPr/>
        </p:nvSpPr>
        <p:spPr>
          <a:xfrm>
            <a:off x="129355" y="115324"/>
            <a:ext cx="1008112" cy="246087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16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Model</a:t>
            </a:r>
            <a:r>
              <a:rPr lang="zh-CN" altLang="en-US" sz="16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zh-CN" sz="16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0</a:t>
            </a:r>
            <a:endParaRPr lang="en-US" sz="16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7" name="Rectangle 9">
            <a:extLst>
              <a:ext uri="{FF2B5EF4-FFF2-40B4-BE49-F238E27FC236}">
                <a16:creationId xmlns:a16="http://schemas.microsoft.com/office/drawing/2014/main" id="{32A14B60-E606-054A-9DD0-217546A1BCB5}"/>
              </a:ext>
            </a:extLst>
          </p:cNvPr>
          <p:cNvSpPr/>
          <p:nvPr/>
        </p:nvSpPr>
        <p:spPr>
          <a:xfrm>
            <a:off x="1434968" y="746249"/>
            <a:ext cx="300550" cy="281341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11706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FC1E3A2-66C7-664A-B733-A9E0A995610D}"/>
              </a:ext>
            </a:extLst>
          </p:cNvPr>
          <p:cNvSpPr txBox="1"/>
          <p:nvPr/>
        </p:nvSpPr>
        <p:spPr>
          <a:xfrm>
            <a:off x="1259632" y="1006758"/>
            <a:ext cx="30243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Grab the trend fast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5E5DC2F-904D-3349-B488-2A4A8C3C6A42}"/>
              </a:ext>
            </a:extLst>
          </p:cNvPr>
          <p:cNvSpPr txBox="1"/>
          <p:nvPr/>
        </p:nvSpPr>
        <p:spPr>
          <a:xfrm>
            <a:off x="5981351" y="975980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Too sensitive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AA5619A-4CA3-D847-9160-924FF34C46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700"/>
          <a:stretch/>
        </p:blipFill>
        <p:spPr>
          <a:xfrm>
            <a:off x="1585" y="1572882"/>
            <a:ext cx="4563057" cy="25202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0C0FC56-DEE2-2847-8188-62A73927C7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4642" y="1572882"/>
            <a:ext cx="4456019" cy="2511036"/>
          </a:xfrm>
          <a:prstGeom prst="rect">
            <a:avLst/>
          </a:prstGeom>
        </p:spPr>
      </p:pic>
      <p:sp>
        <p:nvSpPr>
          <p:cNvPr id="15" name="Text Placeholder 1">
            <a:extLst>
              <a:ext uri="{FF2B5EF4-FFF2-40B4-BE49-F238E27FC236}">
                <a16:creationId xmlns:a16="http://schemas.microsoft.com/office/drawing/2014/main" id="{3A94016B-B03C-8547-9938-3F10512295A4}"/>
              </a:ext>
            </a:extLst>
          </p:cNvPr>
          <p:cNvSpPr txBox="1">
            <a:spLocks/>
          </p:cNvSpPr>
          <p:nvPr/>
        </p:nvSpPr>
        <p:spPr>
          <a:xfrm>
            <a:off x="251520" y="146949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b="1" dirty="0">
                <a:solidFill>
                  <a:schemeClr val="accent1"/>
                </a:solidFill>
              </a:rPr>
              <a:t>Kalman</a:t>
            </a:r>
            <a:r>
              <a:rPr lang="zh-CN" altLang="en-US" sz="2800" b="1" dirty="0">
                <a:solidFill>
                  <a:schemeClr val="accent1"/>
                </a:solidFill>
              </a:rPr>
              <a:t> </a:t>
            </a:r>
            <a:r>
              <a:rPr lang="en-US" altLang="zh-CN" sz="2800" b="1" dirty="0">
                <a:solidFill>
                  <a:schemeClr val="accent1"/>
                </a:solidFill>
              </a:rPr>
              <a:t>Filter</a:t>
            </a:r>
            <a:r>
              <a:rPr lang="zh-CN" altLang="en-US" sz="2800" b="1" dirty="0">
                <a:solidFill>
                  <a:schemeClr val="accent1"/>
                </a:solidFill>
              </a:rPr>
              <a:t> </a:t>
            </a:r>
            <a:r>
              <a:rPr lang="en-US" altLang="zh-CN" sz="2800" b="1" dirty="0">
                <a:solidFill>
                  <a:schemeClr val="accent1"/>
                </a:solidFill>
              </a:rPr>
              <a:t>Initialization</a:t>
            </a:r>
            <a:endParaRPr lang="ko-KR" altLang="en-US" sz="2800" b="1" dirty="0">
              <a:solidFill>
                <a:schemeClr val="accent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D7F963-F969-4742-8D5B-66439282280F}"/>
              </a:ext>
            </a:extLst>
          </p:cNvPr>
          <p:cNvSpPr/>
          <p:nvPr/>
        </p:nvSpPr>
        <p:spPr>
          <a:xfrm>
            <a:off x="80951" y="88777"/>
            <a:ext cx="1104920" cy="299183"/>
          </a:xfrm>
          <a:prstGeom prst="rect">
            <a:avLst/>
          </a:prstGeom>
          <a:solidFill>
            <a:schemeClr val="accent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" name="Text Placeholder 17">
            <a:extLst>
              <a:ext uri="{FF2B5EF4-FFF2-40B4-BE49-F238E27FC236}">
                <a16:creationId xmlns:a16="http://schemas.microsoft.com/office/drawing/2014/main" id="{678DFD2C-75DA-8741-A5A7-2086ACD309B9}"/>
              </a:ext>
            </a:extLst>
          </p:cNvPr>
          <p:cNvSpPr txBox="1">
            <a:spLocks/>
          </p:cNvSpPr>
          <p:nvPr/>
        </p:nvSpPr>
        <p:spPr>
          <a:xfrm>
            <a:off x="129355" y="115324"/>
            <a:ext cx="1008112" cy="246087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16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Model</a:t>
            </a:r>
            <a:r>
              <a:rPr lang="zh-CN" altLang="en-US" sz="16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zh-CN" sz="16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0</a:t>
            </a:r>
            <a:endParaRPr lang="en-US" sz="16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A73F5BA-150C-6A4C-BCD9-E8D618C3711B}"/>
              </a:ext>
            </a:extLst>
          </p:cNvPr>
          <p:cNvSpPr txBox="1"/>
          <p:nvPr/>
        </p:nvSpPr>
        <p:spPr>
          <a:xfrm>
            <a:off x="633411" y="1006758"/>
            <a:ext cx="8000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/>
                </a:solidFill>
                <a:cs typeface="Arial" pitchFamily="34" charset="0"/>
              </a:rPr>
              <a:t>Pros</a:t>
            </a:r>
            <a:endParaRPr lang="ko-KR" altLang="en-US" sz="16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99D7555-2295-BD41-9425-EBFF6A35E890}"/>
              </a:ext>
            </a:extLst>
          </p:cNvPr>
          <p:cNvSpPr txBox="1"/>
          <p:nvPr/>
        </p:nvSpPr>
        <p:spPr>
          <a:xfrm>
            <a:off x="5181308" y="991369"/>
            <a:ext cx="8000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/>
                </a:solidFill>
                <a:cs typeface="Arial" pitchFamily="34" charset="0"/>
              </a:rPr>
              <a:t>Cons</a:t>
            </a:r>
            <a:endParaRPr lang="ko-KR" altLang="en-US" sz="1600" b="1" dirty="0">
              <a:solidFill>
                <a:schemeClr val="accent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18360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E9807FB6-8F7C-7940-994D-7267BF16C82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123220" y="731484"/>
            <a:ext cx="2897560" cy="288032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with Process Covariance (Q)</a:t>
            </a:r>
            <a:endParaRPr lang="en-SG" dirty="0">
              <a:solidFill>
                <a:schemeClr val="accent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56E0EE1-2A15-C14C-B479-76F708BF6627}"/>
              </a:ext>
            </a:extLst>
          </p:cNvPr>
          <p:cNvSpPr txBox="1"/>
          <p:nvPr/>
        </p:nvSpPr>
        <p:spPr>
          <a:xfrm>
            <a:off x="179512" y="2490450"/>
            <a:ext cx="2664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Recall parameter Q is Process </a:t>
            </a:r>
          </a:p>
          <a:p>
            <a:r>
              <a:rPr lang="en-US" sz="1200" dirty="0"/>
              <a:t>    Covariance in Kalman Filter</a:t>
            </a:r>
          </a:p>
          <a:p>
            <a:endParaRPr lang="en-US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Q is a subjective input parameter</a:t>
            </a:r>
            <a:endParaRPr lang="en-SG" sz="12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4E662E0-AAE9-F146-906C-685DD7E76AA8}"/>
              </a:ext>
            </a:extLst>
          </p:cNvPr>
          <p:cNvSpPr txBox="1"/>
          <p:nvPr/>
        </p:nvSpPr>
        <p:spPr>
          <a:xfrm>
            <a:off x="179512" y="1779662"/>
            <a:ext cx="2664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Split </a:t>
            </a:r>
            <a:r>
              <a:rPr lang="en-US" altLang="zh-CN" sz="1200" dirty="0"/>
              <a:t>the</a:t>
            </a:r>
            <a:r>
              <a:rPr lang="en-US" sz="1200" dirty="0"/>
              <a:t> sample to train and test with 60% and 40% each.</a:t>
            </a:r>
          </a:p>
        </p:txBody>
      </p:sp>
      <p:pic>
        <p:nvPicPr>
          <p:cNvPr id="44" name="Picture 43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2219C642-36AB-6249-A20E-E64C13E29F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9" t="6435" r="5256"/>
          <a:stretch/>
        </p:blipFill>
        <p:spPr>
          <a:xfrm>
            <a:off x="3347864" y="1059582"/>
            <a:ext cx="5400600" cy="4000006"/>
          </a:xfrm>
          <a:prstGeom prst="rect">
            <a:avLst/>
          </a:prstGeom>
        </p:spPr>
      </p:pic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795BA3C5-9ECC-9543-9D68-4F00C00F48E8}"/>
              </a:ext>
            </a:extLst>
          </p:cNvPr>
          <p:cNvSpPr txBox="1">
            <a:spLocks/>
          </p:cNvSpPr>
          <p:nvPr/>
        </p:nvSpPr>
        <p:spPr>
          <a:xfrm>
            <a:off x="3283990" y="143511"/>
            <a:ext cx="2576020" cy="57606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altLang="zh-CN" sz="2800" b="1" dirty="0" err="1">
                <a:solidFill>
                  <a:schemeClr val="accent1"/>
                </a:solidFill>
              </a:rPr>
              <a:t>Optim</a:t>
            </a:r>
            <a:r>
              <a:rPr lang="en-US" altLang="zh-CN" sz="2800" b="1" dirty="0" err="1">
                <a:solidFill>
                  <a:schemeClr val="accent1"/>
                </a:solidFill>
              </a:rPr>
              <a:t>i</a:t>
            </a:r>
            <a:r>
              <a:rPr lang="en-SG" altLang="zh-CN" sz="2800" b="1" dirty="0" err="1">
                <a:solidFill>
                  <a:schemeClr val="accent1"/>
                </a:solidFill>
              </a:rPr>
              <a:t>zation</a:t>
            </a:r>
            <a:endParaRPr lang="ko-KR" altLang="en-US" sz="2800" b="1" dirty="0">
              <a:solidFill>
                <a:schemeClr val="accent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666329F-C545-1547-8C44-3C6F8D5E56D8}"/>
              </a:ext>
            </a:extLst>
          </p:cNvPr>
          <p:cNvSpPr/>
          <p:nvPr/>
        </p:nvSpPr>
        <p:spPr>
          <a:xfrm>
            <a:off x="80951" y="88777"/>
            <a:ext cx="1104920" cy="299183"/>
          </a:xfrm>
          <a:prstGeom prst="rect">
            <a:avLst/>
          </a:prstGeom>
          <a:solidFill>
            <a:schemeClr val="accent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" name="Text Placeholder 17">
            <a:extLst>
              <a:ext uri="{FF2B5EF4-FFF2-40B4-BE49-F238E27FC236}">
                <a16:creationId xmlns:a16="http://schemas.microsoft.com/office/drawing/2014/main" id="{D1E618E9-9775-0B45-AAEA-A0EF9EBE1B9A}"/>
              </a:ext>
            </a:extLst>
          </p:cNvPr>
          <p:cNvSpPr txBox="1">
            <a:spLocks/>
          </p:cNvSpPr>
          <p:nvPr/>
        </p:nvSpPr>
        <p:spPr>
          <a:xfrm>
            <a:off x="129355" y="115324"/>
            <a:ext cx="1008112" cy="246087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16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Model</a:t>
            </a:r>
            <a:r>
              <a:rPr lang="zh-CN" altLang="en-US" sz="16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zh-CN" sz="16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1</a:t>
            </a:r>
            <a:endParaRPr lang="en-US" sz="16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30361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BD2D222-59BC-AD41-819A-294963F462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1143859"/>
            <a:ext cx="7344816" cy="3691096"/>
          </a:xfrm>
          <a:prstGeom prst="rect">
            <a:avLst/>
          </a:prstGeom>
        </p:spPr>
      </p:pic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3175DB9-5E6D-CF48-9C09-90663B356EB3}"/>
              </a:ext>
            </a:extLst>
          </p:cNvPr>
          <p:cNvSpPr txBox="1">
            <a:spLocks/>
          </p:cNvSpPr>
          <p:nvPr/>
        </p:nvSpPr>
        <p:spPr>
          <a:xfrm>
            <a:off x="3123220" y="731484"/>
            <a:ext cx="2897560" cy="288032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accent1"/>
                </a:solidFill>
              </a:rPr>
              <a:t>with Process Covariance (Q)</a:t>
            </a:r>
            <a:endParaRPr lang="en-SG" dirty="0">
              <a:solidFill>
                <a:schemeClr val="accent1"/>
              </a:solidFill>
            </a:endParaRPr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0F4F0DFF-6506-3342-9D46-7D1E47E419D9}"/>
              </a:ext>
            </a:extLst>
          </p:cNvPr>
          <p:cNvSpPr txBox="1">
            <a:spLocks/>
          </p:cNvSpPr>
          <p:nvPr/>
        </p:nvSpPr>
        <p:spPr>
          <a:xfrm>
            <a:off x="3283990" y="143511"/>
            <a:ext cx="2576020" cy="57606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altLang="zh-CN" sz="2800" b="1" dirty="0" err="1">
                <a:solidFill>
                  <a:schemeClr val="accent1"/>
                </a:solidFill>
              </a:rPr>
              <a:t>Optim</a:t>
            </a:r>
            <a:r>
              <a:rPr lang="en-US" altLang="zh-CN" sz="2800" b="1" dirty="0" err="1">
                <a:solidFill>
                  <a:schemeClr val="accent1"/>
                </a:solidFill>
              </a:rPr>
              <a:t>i</a:t>
            </a:r>
            <a:r>
              <a:rPr lang="en-SG" altLang="zh-CN" sz="2800" b="1" dirty="0" err="1">
                <a:solidFill>
                  <a:schemeClr val="accent1"/>
                </a:solidFill>
              </a:rPr>
              <a:t>zation</a:t>
            </a:r>
            <a:endParaRPr lang="ko-KR" altLang="en-US" sz="2800" b="1" dirty="0">
              <a:solidFill>
                <a:schemeClr val="accent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2441E7C-410E-1A4E-B854-D633C67A13F6}"/>
              </a:ext>
            </a:extLst>
          </p:cNvPr>
          <p:cNvSpPr/>
          <p:nvPr/>
        </p:nvSpPr>
        <p:spPr>
          <a:xfrm>
            <a:off x="80951" y="88777"/>
            <a:ext cx="1104920" cy="299183"/>
          </a:xfrm>
          <a:prstGeom prst="rect">
            <a:avLst/>
          </a:prstGeom>
          <a:solidFill>
            <a:schemeClr val="accent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C377A5C0-960D-B942-B2C1-CB65EB3B7D0F}"/>
              </a:ext>
            </a:extLst>
          </p:cNvPr>
          <p:cNvSpPr txBox="1">
            <a:spLocks/>
          </p:cNvSpPr>
          <p:nvPr/>
        </p:nvSpPr>
        <p:spPr>
          <a:xfrm>
            <a:off x="129355" y="115324"/>
            <a:ext cx="1008112" cy="246087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16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Model</a:t>
            </a:r>
            <a:r>
              <a:rPr lang="zh-CN" altLang="en-US" sz="16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zh-CN" sz="16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1</a:t>
            </a:r>
            <a:endParaRPr lang="en-US" sz="16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259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EA5E4DE4-CB97-104A-A049-BB8AEE16CE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9213320"/>
              </p:ext>
            </p:extLst>
          </p:nvPr>
        </p:nvGraphicFramePr>
        <p:xfrm>
          <a:off x="429806" y="1424250"/>
          <a:ext cx="5708368" cy="268799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90238">
                  <a:extLst>
                    <a:ext uri="{9D8B030D-6E8A-4147-A177-3AD203B41FA5}">
                      <a16:colId xmlns:a16="http://schemas.microsoft.com/office/drawing/2014/main" val="3524686860"/>
                    </a:ext>
                  </a:extLst>
                </a:gridCol>
                <a:gridCol w="921926">
                  <a:extLst>
                    <a:ext uri="{9D8B030D-6E8A-4147-A177-3AD203B41FA5}">
                      <a16:colId xmlns:a16="http://schemas.microsoft.com/office/drawing/2014/main" val="307187349"/>
                    </a:ext>
                  </a:extLst>
                </a:gridCol>
                <a:gridCol w="824051">
                  <a:extLst>
                    <a:ext uri="{9D8B030D-6E8A-4147-A177-3AD203B41FA5}">
                      <a16:colId xmlns:a16="http://schemas.microsoft.com/office/drawing/2014/main" val="3618572394"/>
                    </a:ext>
                  </a:extLst>
                </a:gridCol>
                <a:gridCol w="905979">
                  <a:extLst>
                    <a:ext uri="{9D8B030D-6E8A-4147-A177-3AD203B41FA5}">
                      <a16:colId xmlns:a16="http://schemas.microsoft.com/office/drawing/2014/main" val="1296719743"/>
                    </a:ext>
                  </a:extLst>
                </a:gridCol>
                <a:gridCol w="742123">
                  <a:extLst>
                    <a:ext uri="{9D8B030D-6E8A-4147-A177-3AD203B41FA5}">
                      <a16:colId xmlns:a16="http://schemas.microsoft.com/office/drawing/2014/main" val="748261976"/>
                    </a:ext>
                  </a:extLst>
                </a:gridCol>
                <a:gridCol w="824051">
                  <a:extLst>
                    <a:ext uri="{9D8B030D-6E8A-4147-A177-3AD203B41FA5}">
                      <a16:colId xmlns:a16="http://schemas.microsoft.com/office/drawing/2014/main" val="3644575766"/>
                    </a:ext>
                  </a:extLst>
                </a:gridCol>
              </a:tblGrid>
              <a:tr h="504158"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>
                          <a:effectLst/>
                        </a:rPr>
                        <a:t>ratio</a:t>
                      </a:r>
                      <a:endParaRPr lang="en-SG" sz="1200" b="1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 dirty="0">
                          <a:effectLst/>
                        </a:rPr>
                        <a:t>KF (q =0.88)</a:t>
                      </a:r>
                      <a:endParaRPr lang="en-SG" sz="1200" b="1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 dirty="0">
                          <a:effectLst/>
                        </a:rPr>
                        <a:t>KF (q =1)</a:t>
                      </a:r>
                      <a:endParaRPr lang="en-SG" sz="1200" b="1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 dirty="0">
                          <a:effectLst/>
                        </a:rPr>
                        <a:t>Long &amp; Hold</a:t>
                      </a:r>
                      <a:endParaRPr lang="en-SG" sz="1200" b="1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 dirty="0">
                          <a:effectLst/>
                        </a:rPr>
                        <a:t>SMA</a:t>
                      </a:r>
                      <a:endParaRPr lang="en-SG" sz="1200" b="1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>
                          <a:effectLst/>
                        </a:rPr>
                        <a:t>MACD</a:t>
                      </a:r>
                      <a:endParaRPr lang="en-SG" sz="1200" b="1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0265207"/>
                  </a:ext>
                </a:extLst>
              </a:tr>
              <a:tr h="272979"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>
                          <a:effectLst/>
                        </a:rPr>
                        <a:t>Net value</a:t>
                      </a:r>
                      <a:endParaRPr lang="en-SG" sz="1200" b="1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 dirty="0">
                          <a:effectLst/>
                        </a:rPr>
                        <a:t>1.13</a:t>
                      </a:r>
                      <a:endParaRPr lang="en-SG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 dirty="0">
                          <a:effectLst/>
                        </a:rPr>
                        <a:t>1.12</a:t>
                      </a:r>
                      <a:endParaRPr lang="en-SG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>
                          <a:effectLst/>
                        </a:rPr>
                        <a:t>1.16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>
                          <a:effectLst/>
                        </a:rPr>
                        <a:t>0.88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>
                          <a:effectLst/>
                        </a:rPr>
                        <a:t>0.96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46778292"/>
                  </a:ext>
                </a:extLst>
              </a:tr>
              <a:tr h="272979"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 dirty="0">
                          <a:effectLst/>
                        </a:rPr>
                        <a:t>Annualized ret</a:t>
                      </a:r>
                      <a:r>
                        <a:rPr lang="en-US" altLang="zh-CN" sz="1200" u="none" strike="noStrike" dirty="0">
                          <a:effectLst/>
                        </a:rPr>
                        <a:t>u</a:t>
                      </a:r>
                      <a:r>
                        <a:rPr lang="en-SG" sz="1200" u="none" strike="noStrike" dirty="0" err="1">
                          <a:effectLst/>
                        </a:rPr>
                        <a:t>rn</a:t>
                      </a:r>
                      <a:endParaRPr lang="en-SG" sz="1200" b="1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 dirty="0">
                          <a:effectLst/>
                        </a:rPr>
                        <a:t>6.83%</a:t>
                      </a:r>
                      <a:endParaRPr lang="en-SG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 dirty="0">
                          <a:effectLst/>
                        </a:rPr>
                        <a:t>6.30%</a:t>
                      </a:r>
                      <a:endParaRPr lang="en-SG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>
                          <a:effectLst/>
                        </a:rPr>
                        <a:t>8.08%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>
                          <a:effectLst/>
                        </a:rPr>
                        <a:t>-5.39%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>
                          <a:effectLst/>
                        </a:rPr>
                        <a:t>-1.17%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697564435"/>
                  </a:ext>
                </a:extLst>
              </a:tr>
              <a:tr h="272979"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>
                          <a:effectLst/>
                        </a:rPr>
                        <a:t>Annualized volatility</a:t>
                      </a:r>
                      <a:endParaRPr lang="en-SG" sz="1200" b="1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 dirty="0">
                          <a:effectLst/>
                        </a:rPr>
                        <a:t>12.91%</a:t>
                      </a:r>
                      <a:endParaRPr lang="en-SG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 dirty="0">
                          <a:effectLst/>
                        </a:rPr>
                        <a:t>12.91%</a:t>
                      </a:r>
                      <a:endParaRPr lang="en-SG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 dirty="0">
                          <a:effectLst/>
                        </a:rPr>
                        <a:t>12.89%</a:t>
                      </a:r>
                      <a:endParaRPr lang="en-SG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>
                          <a:effectLst/>
                        </a:rPr>
                        <a:t>12.83%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>
                          <a:effectLst/>
                        </a:rPr>
                        <a:t>13.25%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00365873"/>
                  </a:ext>
                </a:extLst>
              </a:tr>
              <a:tr h="272979"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>
                          <a:effectLst/>
                        </a:rPr>
                        <a:t>Sharpe ratio</a:t>
                      </a:r>
                      <a:endParaRPr lang="en-SG" sz="1200" b="1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 dirty="0">
                          <a:effectLst/>
                        </a:rPr>
                        <a:t>0.53</a:t>
                      </a:r>
                      <a:endParaRPr lang="en-SG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 dirty="0">
                          <a:effectLst/>
                        </a:rPr>
                        <a:t>0.49</a:t>
                      </a:r>
                      <a:endParaRPr lang="en-SG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>
                          <a:effectLst/>
                        </a:rPr>
                        <a:t>0.63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>
                          <a:effectLst/>
                        </a:rPr>
                        <a:t>-0.42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>
                          <a:effectLst/>
                        </a:rPr>
                        <a:t>-0.09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14011821"/>
                  </a:ext>
                </a:extLst>
              </a:tr>
              <a:tr h="272979"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>
                          <a:effectLst/>
                        </a:rPr>
                        <a:t>Maxdrawdown</a:t>
                      </a:r>
                      <a:endParaRPr lang="en-SG" sz="1200" b="1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 dirty="0">
                          <a:effectLst/>
                        </a:rPr>
                        <a:t>17.54%</a:t>
                      </a:r>
                      <a:endParaRPr lang="en-SG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 dirty="0">
                          <a:effectLst/>
                        </a:rPr>
                        <a:t>17.49%</a:t>
                      </a:r>
                      <a:endParaRPr lang="en-SG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>
                          <a:effectLst/>
                        </a:rPr>
                        <a:t>19.35%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>
                          <a:effectLst/>
                        </a:rPr>
                        <a:t>27.76%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 dirty="0">
                          <a:effectLst/>
                        </a:rPr>
                        <a:t>19.52%</a:t>
                      </a:r>
                      <a:endParaRPr lang="en-SG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805325333"/>
                  </a:ext>
                </a:extLst>
              </a:tr>
              <a:tr h="272979"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>
                          <a:effectLst/>
                        </a:rPr>
                        <a:t>Winning rate</a:t>
                      </a:r>
                      <a:endParaRPr lang="en-SG" sz="1200" b="1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 dirty="0">
                          <a:effectLst/>
                        </a:rPr>
                        <a:t>31.95%</a:t>
                      </a:r>
                      <a:endParaRPr lang="en-SG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 dirty="0">
                          <a:effectLst/>
                        </a:rPr>
                        <a:t>31.58%</a:t>
                      </a:r>
                      <a:endParaRPr lang="en-SG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>
                          <a:effectLst/>
                        </a:rPr>
                        <a:t>29.17%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>
                          <a:effectLst/>
                        </a:rPr>
                        <a:t>17.14%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07525183"/>
                  </a:ext>
                </a:extLst>
              </a:tr>
              <a:tr h="272979"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>
                          <a:effectLst/>
                        </a:rPr>
                        <a:t>Trading times</a:t>
                      </a:r>
                      <a:endParaRPr lang="en-SG" sz="1200" b="1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 dirty="0">
                          <a:effectLst/>
                        </a:rPr>
                        <a:t>169</a:t>
                      </a:r>
                      <a:endParaRPr lang="en-SG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 dirty="0">
                          <a:effectLst/>
                        </a:rPr>
                        <a:t>171</a:t>
                      </a:r>
                      <a:endParaRPr lang="en-SG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>
                          <a:effectLst/>
                        </a:rPr>
                        <a:t>24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>
                          <a:effectLst/>
                        </a:rPr>
                        <a:t>70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52021614"/>
                  </a:ext>
                </a:extLst>
              </a:tr>
              <a:tr h="272979"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>
                          <a:effectLst/>
                        </a:rPr>
                        <a:t>p&amp;l ratio</a:t>
                      </a:r>
                      <a:endParaRPr lang="en-SG" sz="1200" b="1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 dirty="0">
                          <a:effectLst/>
                        </a:rPr>
                        <a:t>1.26</a:t>
                      </a:r>
                      <a:endParaRPr lang="en-SG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 dirty="0">
                          <a:effectLst/>
                        </a:rPr>
                        <a:t>1.23</a:t>
                      </a:r>
                      <a:endParaRPr lang="en-SG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>
                          <a:effectLst/>
                        </a:rPr>
                        <a:t>0.59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 dirty="0">
                          <a:effectLst/>
                        </a:rPr>
                        <a:t>0.74</a:t>
                      </a:r>
                      <a:endParaRPr lang="en-SG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38628981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38B4BE9F-3D68-4549-AA6A-BB1E7856CFB2}"/>
              </a:ext>
            </a:extLst>
          </p:cNvPr>
          <p:cNvSpPr txBox="1"/>
          <p:nvPr/>
        </p:nvSpPr>
        <p:spPr>
          <a:xfrm>
            <a:off x="7092280" y="2211710"/>
            <a:ext cx="57241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Poor</a:t>
            </a:r>
            <a:r>
              <a:rPr lang="zh-CN" altLang="en-US" sz="1600" dirty="0"/>
              <a:t> </a:t>
            </a:r>
            <a:r>
              <a:rPr lang="en-US" sz="1600" dirty="0"/>
              <a:t>Performance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15F5F066-76C0-4044-A11A-0B67E8097087}"/>
              </a:ext>
            </a:extLst>
          </p:cNvPr>
          <p:cNvSpPr txBox="1">
            <a:spLocks/>
          </p:cNvSpPr>
          <p:nvPr/>
        </p:nvSpPr>
        <p:spPr>
          <a:xfrm>
            <a:off x="3123220" y="731484"/>
            <a:ext cx="2897560" cy="288032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accent1"/>
                </a:solidFill>
              </a:rPr>
              <a:t>with Process Covariance (Q)</a:t>
            </a:r>
            <a:endParaRPr lang="en-SG" dirty="0">
              <a:solidFill>
                <a:schemeClr val="accent1"/>
              </a:solidFill>
            </a:endParaRPr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47F161FE-B1EE-3F4B-96A9-005413E76C37}"/>
              </a:ext>
            </a:extLst>
          </p:cNvPr>
          <p:cNvSpPr txBox="1">
            <a:spLocks/>
          </p:cNvSpPr>
          <p:nvPr/>
        </p:nvSpPr>
        <p:spPr>
          <a:xfrm>
            <a:off x="3283990" y="143511"/>
            <a:ext cx="2576020" cy="57606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altLang="zh-CN" sz="2800" b="1" dirty="0" err="1">
                <a:solidFill>
                  <a:schemeClr val="accent1"/>
                </a:solidFill>
              </a:rPr>
              <a:t>Optim</a:t>
            </a:r>
            <a:r>
              <a:rPr lang="en-US" altLang="zh-CN" sz="2800" b="1" dirty="0" err="1">
                <a:solidFill>
                  <a:schemeClr val="accent1"/>
                </a:solidFill>
              </a:rPr>
              <a:t>iz</a:t>
            </a:r>
            <a:r>
              <a:rPr lang="en-SG" altLang="zh-CN" sz="2800" b="1" dirty="0" err="1">
                <a:solidFill>
                  <a:schemeClr val="accent1"/>
                </a:solidFill>
              </a:rPr>
              <a:t>ation</a:t>
            </a:r>
            <a:endParaRPr lang="ko-KR" altLang="en-US" sz="2800" b="1" dirty="0">
              <a:solidFill>
                <a:schemeClr val="accent1"/>
              </a:solidFill>
            </a:endParaRPr>
          </a:p>
        </p:txBody>
      </p:sp>
      <p:sp>
        <p:nvSpPr>
          <p:cNvPr id="10" name="Donut 24">
            <a:extLst>
              <a:ext uri="{FF2B5EF4-FFF2-40B4-BE49-F238E27FC236}">
                <a16:creationId xmlns:a16="http://schemas.microsoft.com/office/drawing/2014/main" id="{6CB63517-3B66-D74A-B865-9C20ABA637D7}"/>
              </a:ext>
            </a:extLst>
          </p:cNvPr>
          <p:cNvSpPr/>
          <p:nvPr/>
        </p:nvSpPr>
        <p:spPr>
          <a:xfrm>
            <a:off x="6588224" y="2185701"/>
            <a:ext cx="362319" cy="366519"/>
          </a:xfrm>
          <a:custGeom>
            <a:avLst/>
            <a:gdLst/>
            <a:ahLst/>
            <a:cxnLst/>
            <a:rect l="l" t="t" r="r" b="b"/>
            <a:pathLst>
              <a:path w="3208412" h="3234532">
                <a:moveTo>
                  <a:pt x="1561445" y="1065858"/>
                </a:moveTo>
                <a:cubicBezTo>
                  <a:pt x="1654998" y="1065858"/>
                  <a:pt x="1743610" y="1087015"/>
                  <a:pt x="1821879" y="1126644"/>
                </a:cubicBezTo>
                <a:lnTo>
                  <a:pt x="1611352" y="1337172"/>
                </a:lnTo>
                <a:cubicBezTo>
                  <a:pt x="1595200" y="1333388"/>
                  <a:pt x="1578468" y="1332141"/>
                  <a:pt x="1561445" y="1332141"/>
                </a:cubicBezTo>
                <a:cubicBezTo>
                  <a:pt x="1373145" y="1332141"/>
                  <a:pt x="1220499" y="1484787"/>
                  <a:pt x="1220499" y="1673087"/>
                </a:cubicBezTo>
                <a:cubicBezTo>
                  <a:pt x="1220499" y="1861387"/>
                  <a:pt x="1373145" y="2014033"/>
                  <a:pt x="1561445" y="2014033"/>
                </a:cubicBezTo>
                <a:cubicBezTo>
                  <a:pt x="1749745" y="2014033"/>
                  <a:pt x="1902391" y="1861387"/>
                  <a:pt x="1902391" y="1673087"/>
                </a:cubicBezTo>
                <a:cubicBezTo>
                  <a:pt x="1902391" y="1643675"/>
                  <a:pt x="1898667" y="1615133"/>
                  <a:pt x="1890450" y="1588219"/>
                </a:cubicBezTo>
                <a:lnTo>
                  <a:pt x="2093156" y="1385512"/>
                </a:lnTo>
                <a:cubicBezTo>
                  <a:pt x="2142229" y="1470075"/>
                  <a:pt x="2168674" y="1568493"/>
                  <a:pt x="2168674" y="1673087"/>
                </a:cubicBezTo>
                <a:cubicBezTo>
                  <a:pt x="2168674" y="2008450"/>
                  <a:pt x="1896808" y="2280316"/>
                  <a:pt x="1561445" y="2280316"/>
                </a:cubicBezTo>
                <a:cubicBezTo>
                  <a:pt x="1226082" y="2280316"/>
                  <a:pt x="954217" y="2008450"/>
                  <a:pt x="954217" y="1673087"/>
                </a:cubicBezTo>
                <a:cubicBezTo>
                  <a:pt x="954217" y="1337724"/>
                  <a:pt x="1226082" y="1065858"/>
                  <a:pt x="1561445" y="1065858"/>
                </a:cubicBezTo>
                <a:close/>
                <a:moveTo>
                  <a:pt x="1561445" y="580076"/>
                </a:moveTo>
                <a:cubicBezTo>
                  <a:pt x="1790175" y="580076"/>
                  <a:pt x="2002494" y="650333"/>
                  <a:pt x="2177834" y="770690"/>
                </a:cubicBezTo>
                <a:lnTo>
                  <a:pt x="1968030" y="980494"/>
                </a:lnTo>
                <a:cubicBezTo>
                  <a:pt x="1849962" y="907198"/>
                  <a:pt x="1710422" y="866794"/>
                  <a:pt x="1561445" y="866794"/>
                </a:cubicBezTo>
                <a:cubicBezTo>
                  <a:pt x="1116142" y="866794"/>
                  <a:pt x="755153" y="1227784"/>
                  <a:pt x="755153" y="1673087"/>
                </a:cubicBezTo>
                <a:cubicBezTo>
                  <a:pt x="755153" y="2118390"/>
                  <a:pt x="1116142" y="2479380"/>
                  <a:pt x="1561445" y="2479380"/>
                </a:cubicBezTo>
                <a:cubicBezTo>
                  <a:pt x="2006748" y="2479380"/>
                  <a:pt x="2367738" y="2118390"/>
                  <a:pt x="2367738" y="1673087"/>
                </a:cubicBezTo>
                <a:cubicBezTo>
                  <a:pt x="2367738" y="1513043"/>
                  <a:pt x="2321108" y="1363890"/>
                  <a:pt x="2239307" y="1239362"/>
                </a:cubicBezTo>
                <a:lnTo>
                  <a:pt x="2445928" y="1032741"/>
                </a:lnTo>
                <a:cubicBezTo>
                  <a:pt x="2577451" y="1212149"/>
                  <a:pt x="2654457" y="1433625"/>
                  <a:pt x="2654457" y="1673087"/>
                </a:cubicBezTo>
                <a:cubicBezTo>
                  <a:pt x="2654457" y="2276741"/>
                  <a:pt x="2165099" y="2766099"/>
                  <a:pt x="1561445" y="2766099"/>
                </a:cubicBezTo>
                <a:cubicBezTo>
                  <a:pt x="957792" y="2766099"/>
                  <a:pt x="468434" y="2276741"/>
                  <a:pt x="468434" y="1673087"/>
                </a:cubicBezTo>
                <a:cubicBezTo>
                  <a:pt x="468434" y="1069433"/>
                  <a:pt x="957792" y="580076"/>
                  <a:pt x="1561445" y="580076"/>
                </a:cubicBezTo>
                <a:close/>
                <a:moveTo>
                  <a:pt x="1561445" y="111642"/>
                </a:moveTo>
                <a:cubicBezTo>
                  <a:pt x="1890473" y="111642"/>
                  <a:pt x="2195731" y="213411"/>
                  <a:pt x="2447076" y="387744"/>
                </a:cubicBezTo>
                <a:lnTo>
                  <a:pt x="2453780" y="494744"/>
                </a:lnTo>
                <a:lnTo>
                  <a:pt x="2309436" y="639088"/>
                </a:lnTo>
                <a:cubicBezTo>
                  <a:pt x="2099826" y="485554"/>
                  <a:pt x="1841132" y="395669"/>
                  <a:pt x="1561445" y="395669"/>
                </a:cubicBezTo>
                <a:cubicBezTo>
                  <a:pt x="855947" y="395669"/>
                  <a:pt x="284027" y="967589"/>
                  <a:pt x="284027" y="1673087"/>
                </a:cubicBezTo>
                <a:cubicBezTo>
                  <a:pt x="284027" y="2378585"/>
                  <a:pt x="855947" y="2950505"/>
                  <a:pt x="1561445" y="2950505"/>
                </a:cubicBezTo>
                <a:cubicBezTo>
                  <a:pt x="2266943" y="2950505"/>
                  <a:pt x="2838863" y="2378585"/>
                  <a:pt x="2838863" y="1673087"/>
                </a:cubicBezTo>
                <a:cubicBezTo>
                  <a:pt x="2838863" y="1382650"/>
                  <a:pt x="2741936" y="1114852"/>
                  <a:pt x="2577529" y="901139"/>
                </a:cubicBezTo>
                <a:lnTo>
                  <a:pt x="2706681" y="771988"/>
                </a:lnTo>
                <a:lnTo>
                  <a:pt x="2841540" y="780437"/>
                </a:lnTo>
                <a:cubicBezTo>
                  <a:pt x="3019168" y="1032973"/>
                  <a:pt x="3122890" y="1340917"/>
                  <a:pt x="3122890" y="1673087"/>
                </a:cubicBezTo>
                <a:cubicBezTo>
                  <a:pt x="3122890" y="2535449"/>
                  <a:pt x="2423807" y="3234532"/>
                  <a:pt x="1561445" y="3234532"/>
                </a:cubicBezTo>
                <a:cubicBezTo>
                  <a:pt x="699083" y="3234532"/>
                  <a:pt x="0" y="2535449"/>
                  <a:pt x="0" y="1673087"/>
                </a:cubicBezTo>
                <a:cubicBezTo>
                  <a:pt x="0" y="810725"/>
                  <a:pt x="699083" y="111642"/>
                  <a:pt x="1561445" y="111642"/>
                </a:cubicBezTo>
                <a:close/>
                <a:moveTo>
                  <a:pt x="2909110" y="0"/>
                </a:moveTo>
                <a:lnTo>
                  <a:pt x="2926757" y="281655"/>
                </a:lnTo>
                <a:lnTo>
                  <a:pt x="3208412" y="299301"/>
                </a:lnTo>
                <a:lnTo>
                  <a:pt x="2863230" y="644483"/>
                </a:lnTo>
                <a:lnTo>
                  <a:pt x="2685547" y="633351"/>
                </a:lnTo>
                <a:lnTo>
                  <a:pt x="1718098" y="1600799"/>
                </a:lnTo>
                <a:cubicBezTo>
                  <a:pt x="1729236" y="1622491"/>
                  <a:pt x="1734939" y="1647123"/>
                  <a:pt x="1734939" y="1673087"/>
                </a:cubicBezTo>
                <a:cubicBezTo>
                  <a:pt x="1734939" y="1768905"/>
                  <a:pt x="1657263" y="1846581"/>
                  <a:pt x="1561445" y="1846581"/>
                </a:cubicBezTo>
                <a:cubicBezTo>
                  <a:pt x="1465627" y="1846581"/>
                  <a:pt x="1387951" y="1768905"/>
                  <a:pt x="1387951" y="1673087"/>
                </a:cubicBezTo>
                <a:cubicBezTo>
                  <a:pt x="1387951" y="1577269"/>
                  <a:pt x="1465627" y="1499593"/>
                  <a:pt x="1561445" y="1499593"/>
                </a:cubicBezTo>
                <a:lnTo>
                  <a:pt x="1591006" y="1505561"/>
                </a:lnTo>
                <a:lnTo>
                  <a:pt x="2574981" y="521587"/>
                </a:lnTo>
                <a:lnTo>
                  <a:pt x="2563928" y="34518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Oval 21">
            <a:extLst>
              <a:ext uri="{FF2B5EF4-FFF2-40B4-BE49-F238E27FC236}">
                <a16:creationId xmlns:a16="http://schemas.microsoft.com/office/drawing/2014/main" id="{22F5CE96-F5D8-0447-9503-FB09258F69C9}"/>
              </a:ext>
            </a:extLst>
          </p:cNvPr>
          <p:cNvSpPr>
            <a:spLocks noChangeAspect="1"/>
          </p:cNvSpPr>
          <p:nvPr/>
        </p:nvSpPr>
        <p:spPr>
          <a:xfrm>
            <a:off x="6590503" y="2768245"/>
            <a:ext cx="360040" cy="363047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C5813FC-B972-FD48-9762-E1EF3DDC7CFE}"/>
              </a:ext>
            </a:extLst>
          </p:cNvPr>
          <p:cNvSpPr txBox="1"/>
          <p:nvPr/>
        </p:nvSpPr>
        <p:spPr>
          <a:xfrm>
            <a:off x="7092280" y="2792738"/>
            <a:ext cx="57241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More</a:t>
            </a:r>
            <a:r>
              <a:rPr lang="zh-CN" altLang="en-US" sz="1600" dirty="0"/>
              <a:t> </a:t>
            </a:r>
            <a:r>
              <a:rPr lang="en-US" altLang="zh-CN" sz="1600" dirty="0"/>
              <a:t>Extensions</a:t>
            </a:r>
            <a:r>
              <a:rPr lang="zh-CN" altLang="en-US" sz="1600" dirty="0"/>
              <a:t> </a:t>
            </a:r>
            <a:endParaRPr lang="en-US" sz="16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3BA56B8-9CA9-D64D-8BD6-F9AB06ECA504}"/>
              </a:ext>
            </a:extLst>
          </p:cNvPr>
          <p:cNvSpPr/>
          <p:nvPr/>
        </p:nvSpPr>
        <p:spPr>
          <a:xfrm>
            <a:off x="80951" y="88777"/>
            <a:ext cx="1104920" cy="299183"/>
          </a:xfrm>
          <a:prstGeom prst="rect">
            <a:avLst/>
          </a:prstGeom>
          <a:solidFill>
            <a:schemeClr val="accent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EC09DA83-9E7A-5B42-877F-815843D0A164}"/>
              </a:ext>
            </a:extLst>
          </p:cNvPr>
          <p:cNvSpPr txBox="1">
            <a:spLocks/>
          </p:cNvSpPr>
          <p:nvPr/>
        </p:nvSpPr>
        <p:spPr>
          <a:xfrm>
            <a:off x="129355" y="115324"/>
            <a:ext cx="1008112" cy="246087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16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Model</a:t>
            </a:r>
            <a:r>
              <a:rPr lang="zh-CN" altLang="en-US" sz="16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zh-CN" sz="16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1</a:t>
            </a:r>
            <a:endParaRPr lang="en-US" sz="16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48633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"/>
          <p:cNvSpPr txBox="1">
            <a:spLocks/>
          </p:cNvSpPr>
          <p:nvPr/>
        </p:nvSpPr>
        <p:spPr>
          <a:xfrm>
            <a:off x="467544" y="0"/>
            <a:ext cx="3672408" cy="1944464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b="1" dirty="0">
                <a:solidFill>
                  <a:schemeClr val="accent3"/>
                </a:solidFill>
                <a:latin typeface="+mj-lt"/>
                <a:cs typeface="Arial" pitchFamily="34" charset="0"/>
              </a:rPr>
              <a:t>Mode</a:t>
            </a:r>
            <a:r>
              <a:rPr lang="en-US" altLang="zh-CN" b="1" dirty="0">
                <a:solidFill>
                  <a:schemeClr val="accent3"/>
                </a:solidFill>
                <a:latin typeface="+mj-lt"/>
                <a:cs typeface="Arial" pitchFamily="34" charset="0"/>
              </a:rPr>
              <a:t>l</a:t>
            </a:r>
            <a:r>
              <a:rPr lang="zh-CN" altLang="en-US" b="1" dirty="0">
                <a:solidFill>
                  <a:schemeClr val="accent3"/>
                </a:solidFill>
                <a:latin typeface="+mj-lt"/>
                <a:cs typeface="Arial" pitchFamily="34" charset="0"/>
              </a:rPr>
              <a:t> </a:t>
            </a:r>
            <a:r>
              <a:rPr lang="en-US" altLang="zh-CN" b="1" dirty="0">
                <a:solidFill>
                  <a:schemeClr val="accent3"/>
                </a:solidFill>
                <a:latin typeface="+mj-lt"/>
                <a:cs typeface="Arial" pitchFamily="34" charset="0"/>
              </a:rPr>
              <a:t>2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 </a:t>
            </a:r>
          </a:p>
          <a:p>
            <a:pPr marL="0" indent="0">
              <a:buNone/>
            </a:pP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Ranging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 </a:t>
            </a: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Aversion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45131" y="1635646"/>
            <a:ext cx="29523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High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frequencies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Commission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fee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SG" altLang="zh-CN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Invalid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Signals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Low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performance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CBDA877-4C09-4946-8135-D0EE0150FC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7824" y="1131590"/>
            <a:ext cx="6156176" cy="288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4127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8F857F2B-21E9-4F49-9F10-C8EABC7A1D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946" y="1253835"/>
            <a:ext cx="8580980" cy="2758167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accent1"/>
                </a:solidFill>
              </a:rPr>
              <a:t>Differentiation</a:t>
            </a:r>
            <a:endParaRPr lang="ko-KR" altLang="en-US" dirty="0">
              <a:solidFill>
                <a:schemeClr val="accent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zh-CN" dirty="0">
                <a:solidFill>
                  <a:schemeClr val="accent1"/>
                </a:solidFill>
              </a:rPr>
              <a:t>Moving</a:t>
            </a:r>
            <a:r>
              <a:rPr lang="zh-CN" altLang="en-US" dirty="0">
                <a:solidFill>
                  <a:schemeClr val="accent1"/>
                </a:solidFill>
              </a:rPr>
              <a:t> </a:t>
            </a:r>
            <a:r>
              <a:rPr lang="en-US" altLang="zh-CN" dirty="0">
                <a:solidFill>
                  <a:schemeClr val="accent1"/>
                </a:solidFill>
              </a:rPr>
              <a:t>Average</a:t>
            </a:r>
            <a:r>
              <a:rPr lang="zh-CN" altLang="en-US" dirty="0">
                <a:solidFill>
                  <a:schemeClr val="accent1"/>
                </a:solidFill>
              </a:rPr>
              <a:t> </a:t>
            </a:r>
            <a:r>
              <a:rPr lang="en-US" altLang="zh-CN" dirty="0">
                <a:solidFill>
                  <a:schemeClr val="accent1"/>
                </a:solidFill>
              </a:rPr>
              <a:t>Crossover</a:t>
            </a:r>
            <a:r>
              <a:rPr lang="zh-CN" altLang="en-US" dirty="0">
                <a:solidFill>
                  <a:schemeClr val="accent1"/>
                </a:solidFill>
              </a:rPr>
              <a:t> </a:t>
            </a:r>
            <a:endParaRPr lang="en-US" altLang="ko-KR" dirty="0">
              <a:solidFill>
                <a:schemeClr val="accent1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467544" y="3795886"/>
            <a:ext cx="8043192" cy="1060704"/>
            <a:chOff x="539552" y="3599278"/>
            <a:chExt cx="8043192" cy="1060704"/>
          </a:xfrm>
        </p:grpSpPr>
        <p:sp>
          <p:nvSpPr>
            <p:cNvPr id="9" name="Rectangle 8"/>
            <p:cNvSpPr/>
            <p:nvPr/>
          </p:nvSpPr>
          <p:spPr>
            <a:xfrm>
              <a:off x="4581165" y="3809320"/>
              <a:ext cx="3384376" cy="6406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1194068" y="3809320"/>
              <a:ext cx="3384376" cy="64062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10" name="Isosceles Triangle 9"/>
            <p:cNvSpPr/>
            <p:nvPr/>
          </p:nvSpPr>
          <p:spPr>
            <a:xfrm rot="5400000">
              <a:off x="7595192" y="3672430"/>
              <a:ext cx="1060704" cy="914400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1" name="Isosceles Triangle 10"/>
            <p:cNvSpPr/>
            <p:nvPr/>
          </p:nvSpPr>
          <p:spPr>
            <a:xfrm rot="16200000">
              <a:off x="466400" y="3672430"/>
              <a:ext cx="1060704" cy="914400"/>
            </a:xfrm>
            <a:prstGeom prst="triangl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1454825" y="4095406"/>
            <a:ext cx="267427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cs typeface="Arial" pitchFamily="34" charset="0"/>
              </a:rPr>
              <a:t>Ranging</a:t>
            </a:r>
            <a:r>
              <a:rPr lang="zh-CN" altLang="en-US" sz="2400" b="1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  <a:cs typeface="Arial" pitchFamily="34" charset="0"/>
              </a:rPr>
              <a:t>Market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755240" y="4095406"/>
            <a:ext cx="2736304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Trending</a:t>
            </a:r>
            <a:r>
              <a:rPr lang="zh-CN" altLang="en-US" sz="2400" b="1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  <a:cs typeface="Arial" pitchFamily="34" charset="0"/>
              </a:rPr>
              <a:t>Market</a:t>
            </a:r>
          </a:p>
          <a:p>
            <a:pPr algn="ctr"/>
            <a:endParaRPr lang="en-US" altLang="ko-KR" sz="2400" b="1" dirty="0">
              <a:solidFill>
                <a:schemeClr val="bg1"/>
              </a:solidFill>
              <a:cs typeface="Arial" pitchFamily="34" charset="0"/>
            </a:endParaRPr>
          </a:p>
          <a:p>
            <a:pPr algn="ctr"/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9C237F7-70BE-5C4F-9EFC-EE5A991D6455}"/>
              </a:ext>
            </a:extLst>
          </p:cNvPr>
          <p:cNvSpPr/>
          <p:nvPr/>
        </p:nvSpPr>
        <p:spPr>
          <a:xfrm>
            <a:off x="80951" y="88777"/>
            <a:ext cx="1104920" cy="299183"/>
          </a:xfrm>
          <a:prstGeom prst="rect">
            <a:avLst/>
          </a:prstGeom>
          <a:solidFill>
            <a:schemeClr val="accent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" name="Text Placeholder 17">
            <a:extLst>
              <a:ext uri="{FF2B5EF4-FFF2-40B4-BE49-F238E27FC236}">
                <a16:creationId xmlns:a16="http://schemas.microsoft.com/office/drawing/2014/main" id="{3A012964-6132-6441-AFA7-D1AE18B45C89}"/>
              </a:ext>
            </a:extLst>
          </p:cNvPr>
          <p:cNvSpPr txBox="1">
            <a:spLocks/>
          </p:cNvSpPr>
          <p:nvPr/>
        </p:nvSpPr>
        <p:spPr>
          <a:xfrm>
            <a:off x="129355" y="115324"/>
            <a:ext cx="1008112" cy="246087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16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Model</a:t>
            </a:r>
            <a:r>
              <a:rPr lang="zh-CN" altLang="en-US" sz="16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zh-CN" sz="16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2</a:t>
            </a:r>
            <a:endParaRPr lang="en-US" sz="16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22496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0" name="Table 49">
            <a:extLst>
              <a:ext uri="{FF2B5EF4-FFF2-40B4-BE49-F238E27FC236}">
                <a16:creationId xmlns:a16="http://schemas.microsoft.com/office/drawing/2014/main" id="{BFF1D479-43AB-5C42-8FAB-6BE78F855211}"/>
              </a:ext>
            </a:extLst>
          </p:cNvPr>
          <p:cNvGraphicFramePr>
            <a:graphicFrameLocks noGrp="1"/>
          </p:cNvGraphicFramePr>
          <p:nvPr/>
        </p:nvGraphicFramePr>
        <p:xfrm>
          <a:off x="310484" y="1804143"/>
          <a:ext cx="5994666" cy="21218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8222">
                  <a:extLst>
                    <a:ext uri="{9D8B030D-6E8A-4147-A177-3AD203B41FA5}">
                      <a16:colId xmlns:a16="http://schemas.microsoft.com/office/drawing/2014/main" val="1897372082"/>
                    </a:ext>
                  </a:extLst>
                </a:gridCol>
                <a:gridCol w="1998222">
                  <a:extLst>
                    <a:ext uri="{9D8B030D-6E8A-4147-A177-3AD203B41FA5}">
                      <a16:colId xmlns:a16="http://schemas.microsoft.com/office/drawing/2014/main" val="1413449820"/>
                    </a:ext>
                  </a:extLst>
                </a:gridCol>
                <a:gridCol w="1998222">
                  <a:extLst>
                    <a:ext uri="{9D8B030D-6E8A-4147-A177-3AD203B41FA5}">
                      <a16:colId xmlns:a16="http://schemas.microsoft.com/office/drawing/2014/main" val="3897646027"/>
                    </a:ext>
                  </a:extLst>
                </a:gridCol>
              </a:tblGrid>
              <a:tr h="42177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Position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Order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Rank Coefficient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0900529"/>
                  </a:ext>
                </a:extLst>
              </a:tr>
              <a:tr h="85002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1830618"/>
                  </a:ext>
                </a:extLst>
              </a:tr>
              <a:tr h="85002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0305719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DF53F0B8-8BD4-3944-B42D-A0623E5C8AA3}"/>
              </a:ext>
            </a:extLst>
          </p:cNvPr>
          <p:cNvSpPr txBox="1"/>
          <p:nvPr/>
        </p:nvSpPr>
        <p:spPr>
          <a:xfrm>
            <a:off x="2772287" y="2243804"/>
            <a:ext cx="10710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MA5</a:t>
            </a:r>
          </a:p>
          <a:p>
            <a:pPr algn="ct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MA10</a:t>
            </a:r>
          </a:p>
          <a:p>
            <a:pPr algn="ct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MA20</a:t>
            </a:r>
          </a:p>
          <a:p>
            <a:pPr algn="ct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MA30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B89F351-F194-D54F-A2FE-6426677E370A}"/>
              </a:ext>
            </a:extLst>
          </p:cNvPr>
          <p:cNvSpPr txBox="1"/>
          <p:nvPr/>
        </p:nvSpPr>
        <p:spPr>
          <a:xfrm>
            <a:off x="4384282" y="2486091"/>
            <a:ext cx="18902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Spearman</a:t>
            </a:r>
            <a:r>
              <a:rPr lang="en-US" altLang="zh-CN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(L</a:t>
            </a:r>
            <a:r>
              <a: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zh-CN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P,</a:t>
            </a:r>
            <a:r>
              <a: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zh-CN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L</a:t>
            </a:r>
            <a:r>
              <a: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zh-CN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P)</a:t>
            </a:r>
            <a:r>
              <a: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zh-CN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=</a:t>
            </a:r>
            <a:r>
              <a: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zh-CN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1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98AEFCB-6CA3-874F-8E30-2D67A1025353}"/>
              </a:ext>
            </a:extLst>
          </p:cNvPr>
          <p:cNvSpPr txBox="1"/>
          <p:nvPr/>
        </p:nvSpPr>
        <p:spPr>
          <a:xfrm>
            <a:off x="498085" y="2486091"/>
            <a:ext cx="18838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cs typeface="Arial" pitchFamily="34" charset="0"/>
              </a:rPr>
              <a:t>Long Position</a:t>
            </a:r>
            <a:endParaRPr lang="ko-KR" altLang="en-US" sz="1600" b="1" dirty="0">
              <a:cs typeface="Arial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259D789-C4A5-7445-9A79-5EE866B15FC8}"/>
              </a:ext>
            </a:extLst>
          </p:cNvPr>
          <p:cNvSpPr txBox="1"/>
          <p:nvPr/>
        </p:nvSpPr>
        <p:spPr>
          <a:xfrm>
            <a:off x="2450942" y="3082433"/>
            <a:ext cx="17281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</a:t>
            </a:r>
            <a:r>
              <a:rPr lang="en-US" altLang="zh-CN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30</a:t>
            </a:r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</a:t>
            </a:r>
            <a:r>
              <a:rPr lang="en-US" altLang="zh-CN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</a:t>
            </a:r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</a:t>
            </a:r>
            <a:r>
              <a:rPr lang="en-US" altLang="zh-CN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10</a:t>
            </a:r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</a:t>
            </a:r>
            <a:r>
              <a:rPr lang="en-US" altLang="zh-CN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5</a:t>
            </a:r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B14C46B-7818-4B48-939D-BEB303734A12}"/>
              </a:ext>
            </a:extLst>
          </p:cNvPr>
          <p:cNvSpPr txBox="1"/>
          <p:nvPr/>
        </p:nvSpPr>
        <p:spPr>
          <a:xfrm>
            <a:off x="498724" y="3251293"/>
            <a:ext cx="18838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cs typeface="Arial" pitchFamily="34" charset="0"/>
              </a:rPr>
              <a:t>Short Position</a:t>
            </a:r>
            <a:endParaRPr lang="ko-KR" altLang="en-US" sz="1600" b="1" dirty="0">
              <a:cs typeface="Arial" pitchFamily="34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FF04DBB-0434-0048-8A66-45A939761ABE}"/>
              </a:ext>
            </a:extLst>
          </p:cNvPr>
          <p:cNvSpPr txBox="1"/>
          <p:nvPr/>
        </p:nvSpPr>
        <p:spPr>
          <a:xfrm>
            <a:off x="4384282" y="3265222"/>
            <a:ext cx="18902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Spearman</a:t>
            </a:r>
            <a:r>
              <a:rPr lang="en-US" altLang="zh-CN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(L</a:t>
            </a:r>
            <a:r>
              <a: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zh-CN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P,</a:t>
            </a:r>
            <a:r>
              <a: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zh-CN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</a:t>
            </a:r>
            <a:r>
              <a: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zh-CN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P)</a:t>
            </a:r>
            <a:r>
              <a: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zh-CN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=</a:t>
            </a:r>
            <a:r>
              <a: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zh-CN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-1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48E93871-8453-C74F-A481-9FCBFF4729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2598" y="1784816"/>
            <a:ext cx="2282185" cy="216046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01BAA1E-5151-0143-8669-D2C57AD50035}"/>
              </a:ext>
            </a:extLst>
          </p:cNvPr>
          <p:cNvSpPr/>
          <p:nvPr/>
        </p:nvSpPr>
        <p:spPr>
          <a:xfrm>
            <a:off x="2781208" y="827830"/>
            <a:ext cx="37670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CN" dirty="0">
                <a:solidFill>
                  <a:schemeClr val="accent1"/>
                </a:solidFill>
              </a:rPr>
              <a:t>Spearman’s</a:t>
            </a:r>
            <a:r>
              <a:rPr lang="zh-CN" altLang="en-US" dirty="0">
                <a:solidFill>
                  <a:schemeClr val="accent1"/>
                </a:solidFill>
              </a:rPr>
              <a:t> </a:t>
            </a:r>
            <a:r>
              <a:rPr lang="en-US" altLang="zh-CN" dirty="0">
                <a:solidFill>
                  <a:schemeClr val="accent1"/>
                </a:solidFill>
              </a:rPr>
              <a:t>Rank-order</a:t>
            </a:r>
            <a:r>
              <a:rPr lang="zh-CN" altLang="en-US" dirty="0">
                <a:solidFill>
                  <a:schemeClr val="accent1"/>
                </a:solidFill>
              </a:rPr>
              <a:t> </a:t>
            </a:r>
            <a:r>
              <a:rPr lang="en-US" altLang="zh-CN" dirty="0">
                <a:solidFill>
                  <a:schemeClr val="accent1"/>
                </a:solidFill>
              </a:rPr>
              <a:t>Coefficient</a:t>
            </a:r>
            <a:endParaRPr lang="en-US" altLang="ko-KR" dirty="0">
              <a:solidFill>
                <a:schemeClr val="accent1"/>
              </a:solidFill>
            </a:endParaRPr>
          </a:p>
        </p:txBody>
      </p:sp>
      <p:sp>
        <p:nvSpPr>
          <p:cNvPr id="16" name="Text Placeholder 1">
            <a:extLst>
              <a:ext uri="{FF2B5EF4-FFF2-40B4-BE49-F238E27FC236}">
                <a16:creationId xmlns:a16="http://schemas.microsoft.com/office/drawing/2014/main" id="{7C1BCC7E-082E-B943-8B1A-E63F17751804}"/>
              </a:ext>
            </a:extLst>
          </p:cNvPr>
          <p:cNvSpPr txBox="1">
            <a:spLocks/>
          </p:cNvSpPr>
          <p:nvPr/>
        </p:nvSpPr>
        <p:spPr>
          <a:xfrm>
            <a:off x="152400" y="2758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>
                <a:solidFill>
                  <a:schemeClr val="accent1"/>
                </a:solidFill>
              </a:rPr>
              <a:t>Differentiation</a:t>
            </a:r>
            <a:endParaRPr lang="ko-KR" altLang="en-US" dirty="0">
              <a:solidFill>
                <a:schemeClr val="accent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F12307B-7CB6-DC45-ABAB-63E2BE1E183E}"/>
              </a:ext>
            </a:extLst>
          </p:cNvPr>
          <p:cNvSpPr/>
          <p:nvPr/>
        </p:nvSpPr>
        <p:spPr>
          <a:xfrm>
            <a:off x="80951" y="88777"/>
            <a:ext cx="1104920" cy="299183"/>
          </a:xfrm>
          <a:prstGeom prst="rect">
            <a:avLst/>
          </a:prstGeom>
          <a:solidFill>
            <a:schemeClr val="accent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BBB74DB6-DFA2-084B-BE97-D95FCA9597EA}"/>
              </a:ext>
            </a:extLst>
          </p:cNvPr>
          <p:cNvSpPr txBox="1">
            <a:spLocks/>
          </p:cNvSpPr>
          <p:nvPr/>
        </p:nvSpPr>
        <p:spPr>
          <a:xfrm>
            <a:off x="129355" y="115324"/>
            <a:ext cx="1008112" cy="246087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16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Model</a:t>
            </a:r>
            <a:r>
              <a:rPr lang="zh-CN" altLang="en-US" sz="16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zh-CN" sz="16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2</a:t>
            </a:r>
            <a:endParaRPr lang="en-US" sz="16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77124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123478"/>
            <a:ext cx="9144000" cy="576064"/>
          </a:xfrm>
        </p:spPr>
        <p:txBody>
          <a:bodyPr/>
          <a:lstStyle/>
          <a:p>
            <a:r>
              <a:rPr lang="en-US" altLang="zh-CN" dirty="0">
                <a:solidFill>
                  <a:schemeClr val="accent1"/>
                </a:solidFill>
              </a:rPr>
              <a:t>Differentiation</a:t>
            </a:r>
            <a:endParaRPr lang="ko-KR" altLang="en-US" dirty="0">
              <a:solidFill>
                <a:schemeClr val="accent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zh-CN" dirty="0">
                <a:solidFill>
                  <a:schemeClr val="accent1"/>
                </a:solidFill>
              </a:rPr>
              <a:t>Trend</a:t>
            </a:r>
            <a:r>
              <a:rPr lang="zh-CN" altLang="en-US" dirty="0">
                <a:solidFill>
                  <a:schemeClr val="accent1"/>
                </a:solidFill>
              </a:rPr>
              <a:t> </a:t>
            </a:r>
            <a:r>
              <a:rPr lang="en-US" altLang="zh-CN" dirty="0">
                <a:solidFill>
                  <a:schemeClr val="accent1"/>
                </a:solidFill>
              </a:rPr>
              <a:t>Filter</a:t>
            </a:r>
            <a:endParaRPr lang="en-US" altLang="ko-KR" dirty="0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9714C95-EC51-4F43-8D8C-0D23F3DF531F}"/>
                  </a:ext>
                </a:extLst>
              </p:cNvPr>
              <p:cNvSpPr txBox="1"/>
              <p:nvPr/>
            </p:nvSpPr>
            <p:spPr>
              <a:xfrm>
                <a:off x="2121585" y="986178"/>
                <a:ext cx="4900828" cy="77534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𝐹𝑖𝑙𝑡𝑒𝑟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30</m:t>
                          </m:r>
                        </m:den>
                      </m:f>
                      <m:d>
                        <m:dPr>
                          <m:begChr m:val="|"/>
                          <m:endChr m:val="|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−29</m:t>
                              </m:r>
                            </m:sub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𝑅𝑎𝑛𝑘</m:t>
                              </m:r>
                              <m:r>
                                <a:rPr lang="zh-CN" alt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𝐶𝑜𝑒𝑓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𝐿𝑃</m:t>
                                  </m:r>
                                  <m:r>
                                    <a:rPr lang="zh-CN" altLang="en-US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𝑂𝑟𝑑𝑒𝑟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zh-CN" altLang="en-US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𝑂𝑟𝑑𝑒</m:t>
                                      </m:r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9714C95-EC51-4F43-8D8C-0D23F3DF53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1585" y="986178"/>
                <a:ext cx="4900828" cy="775340"/>
              </a:xfrm>
              <a:prstGeom prst="rect">
                <a:avLst/>
              </a:prstGeom>
              <a:blipFill>
                <a:blip r:embed="rId2"/>
                <a:stretch>
                  <a:fillRect l="-517" t="-112903" b="-1709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Rectangle 1">
            <a:extLst>
              <a:ext uri="{FF2B5EF4-FFF2-40B4-BE49-F238E27FC236}">
                <a16:creationId xmlns:a16="http://schemas.microsoft.com/office/drawing/2014/main" id="{AE40533E-E41D-2940-8DB3-6EC093FFB0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03648" y="2282450"/>
            <a:ext cx="8306295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821E2AA1-6986-D043-87FD-2C436CC3E3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5943" y="2625204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234D06FD-EECB-9A44-93AD-1126D074AC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6917905"/>
              </p:ext>
            </p:extLst>
          </p:nvPr>
        </p:nvGraphicFramePr>
        <p:xfrm>
          <a:off x="251520" y="2888274"/>
          <a:ext cx="8728792" cy="16905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02121">
                  <a:extLst>
                    <a:ext uri="{9D8B030D-6E8A-4147-A177-3AD203B41FA5}">
                      <a16:colId xmlns:a16="http://schemas.microsoft.com/office/drawing/2014/main" val="3199823279"/>
                    </a:ext>
                  </a:extLst>
                </a:gridCol>
                <a:gridCol w="1203180">
                  <a:extLst>
                    <a:ext uri="{9D8B030D-6E8A-4147-A177-3AD203B41FA5}">
                      <a16:colId xmlns:a16="http://schemas.microsoft.com/office/drawing/2014/main" val="219600685"/>
                    </a:ext>
                  </a:extLst>
                </a:gridCol>
                <a:gridCol w="747691">
                  <a:extLst>
                    <a:ext uri="{9D8B030D-6E8A-4147-A177-3AD203B41FA5}">
                      <a16:colId xmlns:a16="http://schemas.microsoft.com/office/drawing/2014/main" val="2473789964"/>
                    </a:ext>
                  </a:extLst>
                </a:gridCol>
                <a:gridCol w="747691">
                  <a:extLst>
                    <a:ext uri="{9D8B030D-6E8A-4147-A177-3AD203B41FA5}">
                      <a16:colId xmlns:a16="http://schemas.microsoft.com/office/drawing/2014/main" val="3017133483"/>
                    </a:ext>
                  </a:extLst>
                </a:gridCol>
                <a:gridCol w="747691">
                  <a:extLst>
                    <a:ext uri="{9D8B030D-6E8A-4147-A177-3AD203B41FA5}">
                      <a16:colId xmlns:a16="http://schemas.microsoft.com/office/drawing/2014/main" val="3748525824"/>
                    </a:ext>
                  </a:extLst>
                </a:gridCol>
                <a:gridCol w="747691">
                  <a:extLst>
                    <a:ext uri="{9D8B030D-6E8A-4147-A177-3AD203B41FA5}">
                      <a16:colId xmlns:a16="http://schemas.microsoft.com/office/drawing/2014/main" val="511363936"/>
                    </a:ext>
                  </a:extLst>
                </a:gridCol>
                <a:gridCol w="747691">
                  <a:extLst>
                    <a:ext uri="{9D8B030D-6E8A-4147-A177-3AD203B41FA5}">
                      <a16:colId xmlns:a16="http://schemas.microsoft.com/office/drawing/2014/main" val="3042138263"/>
                    </a:ext>
                  </a:extLst>
                </a:gridCol>
                <a:gridCol w="1730289">
                  <a:extLst>
                    <a:ext uri="{9D8B030D-6E8A-4147-A177-3AD203B41FA5}">
                      <a16:colId xmlns:a16="http://schemas.microsoft.com/office/drawing/2014/main" val="2602415627"/>
                    </a:ext>
                  </a:extLst>
                </a:gridCol>
                <a:gridCol w="507056">
                  <a:extLst>
                    <a:ext uri="{9D8B030D-6E8A-4147-A177-3AD203B41FA5}">
                      <a16:colId xmlns:a16="http://schemas.microsoft.com/office/drawing/2014/main" val="4215490530"/>
                    </a:ext>
                  </a:extLst>
                </a:gridCol>
                <a:gridCol w="747691">
                  <a:extLst>
                    <a:ext uri="{9D8B030D-6E8A-4147-A177-3AD203B41FA5}">
                      <a16:colId xmlns:a16="http://schemas.microsoft.com/office/drawing/2014/main" val="498957322"/>
                    </a:ext>
                  </a:extLst>
                </a:gridCol>
              </a:tblGrid>
              <a:tr h="338116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000" u="none" strike="noStrike">
                          <a:effectLst/>
                        </a:rPr>
                        <a:t>Date</a:t>
                      </a:r>
                      <a:endParaRPr lang="en-SG" sz="1000" b="1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7783" marR="7783" marT="778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000" u="none" strike="noStrike">
                          <a:effectLst/>
                        </a:rPr>
                        <a:t>Adj Close</a:t>
                      </a:r>
                      <a:endParaRPr lang="en-SG" sz="1000" b="1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7783" marR="7783" marT="778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000" u="none" strike="noStrike" dirty="0">
                          <a:effectLst/>
                        </a:rPr>
                        <a:t>Return</a:t>
                      </a:r>
                      <a:endParaRPr lang="en-SG" sz="1000" b="1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7783" marR="7783" marT="778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000" u="none" strike="noStrike" dirty="0">
                          <a:effectLst/>
                        </a:rPr>
                        <a:t>MA5</a:t>
                      </a:r>
                      <a:endParaRPr lang="en-SG" sz="1000" b="1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7783" marR="7783" marT="778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000" u="none" strike="noStrike">
                          <a:effectLst/>
                        </a:rPr>
                        <a:t>MA10</a:t>
                      </a:r>
                      <a:endParaRPr lang="en-SG" sz="1000" b="1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7783" marR="7783" marT="778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000" u="none" strike="noStrike">
                          <a:effectLst/>
                        </a:rPr>
                        <a:t>MA20</a:t>
                      </a:r>
                      <a:endParaRPr lang="en-SG" sz="1000" b="1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7783" marR="7783" marT="778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000" u="none" strike="noStrike" dirty="0">
                          <a:effectLst/>
                        </a:rPr>
                        <a:t>MA30</a:t>
                      </a:r>
                      <a:endParaRPr lang="en-SG" sz="1000" b="1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7783" marR="7783" marT="778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000" u="none" strike="noStrike">
                          <a:effectLst/>
                        </a:rPr>
                        <a:t>Order</a:t>
                      </a:r>
                      <a:endParaRPr lang="en-SG" sz="1000" b="1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7783" marR="7783" marT="778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000" u="none" strike="noStrike">
                          <a:effectLst/>
                        </a:rPr>
                        <a:t>Rank C</a:t>
                      </a:r>
                      <a:endParaRPr lang="en-SG" sz="1000" b="1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7783" marR="7783" marT="778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000" u="none" strike="noStrike">
                          <a:effectLst/>
                        </a:rPr>
                        <a:t>Filter</a:t>
                      </a:r>
                      <a:endParaRPr lang="en-SG" sz="1000" b="1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7783" marR="7783" marT="7783" marB="0" anchor="ctr"/>
                </a:tc>
                <a:extLst>
                  <a:ext uri="{0D108BD9-81ED-4DB2-BD59-A6C34878D82A}">
                    <a16:rowId xmlns:a16="http://schemas.microsoft.com/office/drawing/2014/main" val="4261686948"/>
                  </a:ext>
                </a:extLst>
              </a:tr>
              <a:tr h="338116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000" u="none" strike="noStrike">
                          <a:effectLst/>
                        </a:rPr>
                        <a:t>19/11/18</a:t>
                      </a:r>
                      <a:endParaRPr lang="en-SG" sz="1000" b="1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7783" marR="7783" marT="778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000" u="none" strike="noStrike" dirty="0">
                          <a:effectLst/>
                        </a:rPr>
                        <a:t>265.075195</a:t>
                      </a:r>
                      <a:endParaRPr lang="en-SG" sz="10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7783" marR="7783" marT="778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000" u="none" strike="noStrike">
                          <a:effectLst/>
                        </a:rPr>
                        <a:t>-0.01691</a:t>
                      </a:r>
                      <a:endParaRPr lang="en-SG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7783" marR="7783" marT="778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000" u="none" strike="noStrike" dirty="0">
                          <a:effectLst/>
                        </a:rPr>
                        <a:t>267.55</a:t>
                      </a:r>
                      <a:endParaRPr lang="en-SG" sz="10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7783" marR="7783" marT="778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000" u="none" strike="noStrike" dirty="0">
                          <a:effectLst/>
                        </a:rPr>
                        <a:t>270.40</a:t>
                      </a:r>
                      <a:endParaRPr lang="en-SG" sz="10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7783" marR="7783" marT="778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000" u="none" strike="noStrike" dirty="0">
                          <a:effectLst/>
                        </a:rPr>
                        <a:t>267.95</a:t>
                      </a:r>
                      <a:endParaRPr lang="en-SG" sz="10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7783" marR="7783" marT="778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000" u="none" strike="noStrike" dirty="0">
                          <a:effectLst/>
                        </a:rPr>
                        <a:t>269.80</a:t>
                      </a:r>
                      <a:endParaRPr lang="en-SG" sz="10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7783" marR="7783" marT="778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000" u="none" strike="noStrike" dirty="0">
                          <a:effectLst/>
                        </a:rPr>
                        <a:t>MA10, MA30, MA20, MA5</a:t>
                      </a:r>
                      <a:endParaRPr lang="en-SG" sz="10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7783" marR="7783" marT="778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000" u="none" strike="noStrike">
                          <a:effectLst/>
                        </a:rPr>
                        <a:t>-0.4</a:t>
                      </a:r>
                      <a:endParaRPr lang="en-SG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7783" marR="7783" marT="778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000" u="none" strike="noStrike">
                          <a:effectLst/>
                        </a:rPr>
                        <a:t>0.686667</a:t>
                      </a:r>
                      <a:endParaRPr lang="en-SG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7783" marR="7783" marT="7783" marB="0" anchor="ctr"/>
                </a:tc>
                <a:extLst>
                  <a:ext uri="{0D108BD9-81ED-4DB2-BD59-A6C34878D82A}">
                    <a16:rowId xmlns:a16="http://schemas.microsoft.com/office/drawing/2014/main" val="351084089"/>
                  </a:ext>
                </a:extLst>
              </a:tr>
              <a:tr h="338116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000" u="none" strike="noStrike">
                          <a:effectLst/>
                        </a:rPr>
                        <a:t>20/11/18</a:t>
                      </a:r>
                      <a:endParaRPr lang="en-SG" sz="1000" b="1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7783" marR="7783" marT="778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000" u="none" strike="noStrike">
                          <a:effectLst/>
                        </a:rPr>
                        <a:t>260.169647</a:t>
                      </a:r>
                      <a:endParaRPr lang="en-SG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7783" marR="7783" marT="778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000" u="none" strike="noStrike">
                          <a:effectLst/>
                        </a:rPr>
                        <a:t>-0.01851</a:t>
                      </a:r>
                      <a:endParaRPr lang="en-SG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7783" marR="7783" marT="778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000" u="none" strike="noStrike" dirty="0">
                          <a:effectLst/>
                        </a:rPr>
                        <a:t>265.99</a:t>
                      </a:r>
                      <a:endParaRPr lang="en-SG" sz="10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7783" marR="7783" marT="778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000" u="none" strike="noStrike" dirty="0">
                          <a:effectLst/>
                        </a:rPr>
                        <a:t>269.31</a:t>
                      </a:r>
                      <a:endParaRPr lang="en-SG" sz="10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7783" marR="7783" marT="778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000" u="none" strike="noStrike" dirty="0">
                          <a:effectLst/>
                        </a:rPr>
                        <a:t>267.48</a:t>
                      </a:r>
                      <a:endParaRPr lang="en-SG" sz="10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7783" marR="7783" marT="778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000" u="none" strike="noStrike" dirty="0">
                          <a:effectLst/>
                        </a:rPr>
                        <a:t>269.04</a:t>
                      </a:r>
                      <a:endParaRPr lang="en-SG" sz="10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7783" marR="7783" marT="778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000" u="none" strike="noStrike" dirty="0">
                          <a:effectLst/>
                        </a:rPr>
                        <a:t>MA10, MA30, MA20, MA5</a:t>
                      </a:r>
                      <a:endParaRPr lang="en-SG" sz="10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7783" marR="7783" marT="778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000" u="none" strike="noStrike">
                          <a:effectLst/>
                        </a:rPr>
                        <a:t>-0.4</a:t>
                      </a:r>
                      <a:endParaRPr lang="en-SG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7783" marR="7783" marT="778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000" u="none" strike="noStrike">
                          <a:effectLst/>
                        </a:rPr>
                        <a:t>0.686667</a:t>
                      </a:r>
                      <a:endParaRPr lang="en-SG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7783" marR="7783" marT="7783" marB="0" anchor="ctr"/>
                </a:tc>
                <a:extLst>
                  <a:ext uri="{0D108BD9-81ED-4DB2-BD59-A6C34878D82A}">
                    <a16:rowId xmlns:a16="http://schemas.microsoft.com/office/drawing/2014/main" val="2763956401"/>
                  </a:ext>
                </a:extLst>
              </a:tr>
              <a:tr h="338116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000" u="none" strike="noStrike">
                          <a:effectLst/>
                        </a:rPr>
                        <a:t>21/11/18</a:t>
                      </a:r>
                      <a:endParaRPr lang="en-SG" sz="1000" b="1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7783" marR="7783" marT="778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000" u="none" strike="noStrike">
                          <a:effectLst/>
                        </a:rPr>
                        <a:t>261.056183</a:t>
                      </a:r>
                      <a:endParaRPr lang="en-SG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7783" marR="7783" marT="778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000" u="none" strike="noStrike">
                          <a:effectLst/>
                        </a:rPr>
                        <a:t>0.003408</a:t>
                      </a:r>
                      <a:endParaRPr lang="en-SG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7783" marR="7783" marT="778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000" u="none" strike="noStrike" dirty="0">
                          <a:effectLst/>
                        </a:rPr>
                        <a:t>264.97</a:t>
                      </a:r>
                      <a:endParaRPr lang="en-SG" sz="10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7783" marR="7783" marT="778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000" u="none" strike="noStrike" dirty="0">
                          <a:effectLst/>
                        </a:rPr>
                        <a:t>267.74</a:t>
                      </a:r>
                      <a:endParaRPr lang="en-SG" sz="10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7783" marR="7783" marT="778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000" u="none" strike="noStrike" dirty="0">
                          <a:effectLst/>
                        </a:rPr>
                        <a:t>267.47</a:t>
                      </a:r>
                      <a:endParaRPr lang="en-SG" sz="10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7783" marR="7783" marT="778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000" u="none" strike="noStrike" dirty="0">
                          <a:effectLst/>
                        </a:rPr>
                        <a:t>268.60</a:t>
                      </a:r>
                      <a:endParaRPr lang="en-SG" sz="10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7783" marR="7783" marT="778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000" u="none" strike="noStrike">
                          <a:effectLst/>
                        </a:rPr>
                        <a:t>MA30, MA10, MA 20, MA5</a:t>
                      </a:r>
                      <a:endParaRPr lang="en-SG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7783" marR="7783" marT="778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000" u="none" strike="noStrike">
                          <a:effectLst/>
                        </a:rPr>
                        <a:t>-0.8</a:t>
                      </a:r>
                      <a:endParaRPr lang="en-SG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7783" marR="7783" marT="778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000" u="none" strike="noStrike">
                          <a:effectLst/>
                        </a:rPr>
                        <a:t>0.686667</a:t>
                      </a:r>
                      <a:endParaRPr lang="en-SG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7783" marR="7783" marT="7783" marB="0" anchor="ctr"/>
                </a:tc>
                <a:extLst>
                  <a:ext uri="{0D108BD9-81ED-4DB2-BD59-A6C34878D82A}">
                    <a16:rowId xmlns:a16="http://schemas.microsoft.com/office/drawing/2014/main" val="3614915189"/>
                  </a:ext>
                </a:extLst>
              </a:tr>
              <a:tr h="338116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000" u="none" strike="noStrike">
                          <a:effectLst/>
                        </a:rPr>
                        <a:t>23/11/18</a:t>
                      </a:r>
                      <a:endParaRPr lang="en-SG" sz="1000" b="1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7783" marR="7783" marT="778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000" u="none" strike="noStrike">
                          <a:effectLst/>
                        </a:rPr>
                        <a:t>259.312683</a:t>
                      </a:r>
                      <a:endParaRPr lang="en-SG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7783" marR="7783" marT="778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000" u="none" strike="noStrike">
                          <a:effectLst/>
                        </a:rPr>
                        <a:t>-0.00668</a:t>
                      </a:r>
                      <a:endParaRPr lang="en-SG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7783" marR="7783" marT="778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000" u="none" strike="noStrike" dirty="0">
                          <a:effectLst/>
                        </a:rPr>
                        <a:t>263.04</a:t>
                      </a:r>
                      <a:endParaRPr lang="en-SG" sz="10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7783" marR="7783" marT="778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000" u="none" strike="noStrike" dirty="0">
                          <a:effectLst/>
                        </a:rPr>
                        <a:t>266.04</a:t>
                      </a:r>
                      <a:endParaRPr lang="en-SG" sz="10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7783" marR="7783" marT="778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000" u="none" strike="noStrike" dirty="0">
                          <a:effectLst/>
                        </a:rPr>
                        <a:t>267.13</a:t>
                      </a:r>
                      <a:endParaRPr lang="en-SG" sz="10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7783" marR="7783" marT="778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000" u="none" strike="noStrike" dirty="0">
                          <a:effectLst/>
                        </a:rPr>
                        <a:t>268.31</a:t>
                      </a:r>
                      <a:endParaRPr lang="en-SG" sz="10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7783" marR="7783" marT="778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000" u="none" strike="noStrike">
                          <a:effectLst/>
                        </a:rPr>
                        <a:t>MA30, MA20, MA 10, MA5</a:t>
                      </a:r>
                      <a:endParaRPr lang="en-SG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7783" marR="7783" marT="778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000" u="none" strike="noStrike">
                          <a:effectLst/>
                        </a:rPr>
                        <a:t>-1</a:t>
                      </a:r>
                      <a:endParaRPr lang="en-SG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7783" marR="7783" marT="778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000" u="none" strike="noStrike" dirty="0">
                          <a:effectLst/>
                        </a:rPr>
                        <a:t>0.693333</a:t>
                      </a:r>
                      <a:endParaRPr lang="en-SG" sz="10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7783" marR="7783" marT="7783" marB="0" anchor="ctr"/>
                </a:tc>
                <a:extLst>
                  <a:ext uri="{0D108BD9-81ED-4DB2-BD59-A6C34878D82A}">
                    <a16:rowId xmlns:a16="http://schemas.microsoft.com/office/drawing/2014/main" val="1924782062"/>
                  </a:ext>
                </a:extLst>
              </a:tr>
            </a:tbl>
          </a:graphicData>
        </a:graphic>
      </p:graphicFrame>
      <p:sp>
        <p:nvSpPr>
          <p:cNvPr id="12" name="Rectangle 3">
            <a:extLst>
              <a:ext uri="{FF2B5EF4-FFF2-40B4-BE49-F238E27FC236}">
                <a16:creationId xmlns:a16="http://schemas.microsoft.com/office/drawing/2014/main" id="{DA7495C1-101A-4E4A-B777-8235DAD640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576" y="152991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3F3BC20-0A1E-3B4C-9E71-4FC9D5027977}"/>
              </a:ext>
            </a:extLst>
          </p:cNvPr>
          <p:cNvSpPr/>
          <p:nvPr/>
        </p:nvSpPr>
        <p:spPr>
          <a:xfrm>
            <a:off x="251520" y="2045205"/>
            <a:ext cx="8728792" cy="670138"/>
          </a:xfrm>
          <a:prstGeom prst="rect">
            <a:avLst/>
          </a:prstGeom>
          <a:solidFill>
            <a:schemeClr val="accent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dirty="0"/>
              <a:t>When Filter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large</a:t>
            </a:r>
            <a:r>
              <a:rPr lang="en-US" altLang="ko-KR" dirty="0"/>
              <a:t>, it means there is a trend </a:t>
            </a:r>
            <a:r>
              <a:rPr lang="en-US" altLang="zh-CN" dirty="0"/>
              <a:t>much</a:t>
            </a:r>
            <a:r>
              <a:rPr lang="zh-CN" altLang="en-US" dirty="0"/>
              <a:t> </a:t>
            </a:r>
            <a:r>
              <a:rPr lang="en-US" altLang="ko-KR" dirty="0"/>
              <a:t>stronger than the other trend  </a:t>
            </a:r>
            <a:endParaRPr lang="ko-KR" alt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75AC461-5187-8C42-88E6-4C7A09972A97}"/>
              </a:ext>
            </a:extLst>
          </p:cNvPr>
          <p:cNvSpPr/>
          <p:nvPr/>
        </p:nvSpPr>
        <p:spPr>
          <a:xfrm>
            <a:off x="80951" y="88777"/>
            <a:ext cx="1104920" cy="299183"/>
          </a:xfrm>
          <a:prstGeom prst="rect">
            <a:avLst/>
          </a:prstGeom>
          <a:solidFill>
            <a:schemeClr val="accent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" name="Text Placeholder 17">
            <a:extLst>
              <a:ext uri="{FF2B5EF4-FFF2-40B4-BE49-F238E27FC236}">
                <a16:creationId xmlns:a16="http://schemas.microsoft.com/office/drawing/2014/main" id="{44E3888F-AB69-1B49-B275-6F5B145134CF}"/>
              </a:ext>
            </a:extLst>
          </p:cNvPr>
          <p:cNvSpPr txBox="1">
            <a:spLocks/>
          </p:cNvSpPr>
          <p:nvPr/>
        </p:nvSpPr>
        <p:spPr>
          <a:xfrm>
            <a:off x="129355" y="115324"/>
            <a:ext cx="1008112" cy="246087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16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Model</a:t>
            </a:r>
            <a:r>
              <a:rPr lang="zh-CN" altLang="en-US" sz="16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zh-CN" sz="16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2</a:t>
            </a:r>
            <a:endParaRPr lang="en-US" sz="16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70014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/>
          <p:cNvSpPr txBox="1">
            <a:spLocks/>
          </p:cNvSpPr>
          <p:nvPr/>
        </p:nvSpPr>
        <p:spPr>
          <a:xfrm>
            <a:off x="251520" y="195486"/>
            <a:ext cx="2952328" cy="1152128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chemeClr val="bg1"/>
                </a:solidFill>
                <a:cs typeface="Arial" pitchFamily="34" charset="0"/>
              </a:rPr>
              <a:t>Overall</a:t>
            </a:r>
          </a:p>
          <a:p>
            <a:pPr algn="l"/>
            <a:r>
              <a:rPr lang="en-US" sz="3600" dirty="0">
                <a:solidFill>
                  <a:schemeClr val="bg1"/>
                </a:solidFill>
                <a:cs typeface="Arial" pitchFamily="34" charset="0"/>
              </a:rPr>
              <a:t>Introduction</a:t>
            </a:r>
          </a:p>
        </p:txBody>
      </p:sp>
      <p:sp>
        <p:nvSpPr>
          <p:cNvPr id="3" name="Oval 2"/>
          <p:cNvSpPr/>
          <p:nvPr/>
        </p:nvSpPr>
        <p:spPr>
          <a:xfrm>
            <a:off x="2829178" y="661825"/>
            <a:ext cx="720080" cy="720080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alpha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Oval 5"/>
          <p:cNvSpPr/>
          <p:nvPr/>
        </p:nvSpPr>
        <p:spPr>
          <a:xfrm>
            <a:off x="2829178" y="1721382"/>
            <a:ext cx="720080" cy="720080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alpha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Oval 6"/>
          <p:cNvSpPr/>
          <p:nvPr/>
        </p:nvSpPr>
        <p:spPr>
          <a:xfrm>
            <a:off x="2829178" y="2780939"/>
            <a:ext cx="720080" cy="720080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alpha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Oval 7"/>
          <p:cNvSpPr/>
          <p:nvPr/>
        </p:nvSpPr>
        <p:spPr>
          <a:xfrm>
            <a:off x="2829178" y="3840496"/>
            <a:ext cx="720080" cy="720080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alpha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3779912" y="810605"/>
            <a:ext cx="4320480" cy="494026"/>
            <a:chOff x="803640" y="3362835"/>
            <a:chExt cx="2059657" cy="494026"/>
          </a:xfrm>
        </p:grpSpPr>
        <p:sp>
          <p:nvSpPr>
            <p:cNvPr id="15" name="TextBox 14"/>
            <p:cNvSpPr txBox="1"/>
            <p:nvPr/>
          </p:nvSpPr>
          <p:spPr>
            <a:xfrm>
              <a:off x="803640" y="3579862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WANG Yunxiang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803640" y="3362835"/>
              <a:ext cx="20596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accent1"/>
                  </a:solidFill>
                  <a:cs typeface="Arial" pitchFamily="34" charset="0"/>
                </a:rPr>
                <a:t>I</a:t>
              </a:r>
              <a:r>
                <a:rPr lang="en-US" altLang="zh-CN" sz="1400" b="1" dirty="0">
                  <a:solidFill>
                    <a:schemeClr val="accent1"/>
                  </a:solidFill>
                  <a:cs typeface="Arial" pitchFamily="34" charset="0"/>
                </a:rPr>
                <a:t>ntroduction &amp; Methodology</a:t>
              </a:r>
              <a:endParaRPr lang="ko-KR" altLang="en-US" sz="14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3764871" y="1864456"/>
            <a:ext cx="4320480" cy="494026"/>
            <a:chOff x="803640" y="3362835"/>
            <a:chExt cx="2059657" cy="494026"/>
          </a:xfrm>
        </p:grpSpPr>
        <p:sp>
          <p:nvSpPr>
            <p:cNvPr id="18" name="TextBox 17"/>
            <p:cNvSpPr txBox="1"/>
            <p:nvPr/>
          </p:nvSpPr>
          <p:spPr>
            <a:xfrm>
              <a:off x="803640" y="3579862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BAI Chen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803640" y="3362835"/>
              <a:ext cx="20596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accent1"/>
                  </a:solidFill>
                  <a:cs typeface="Arial" pitchFamily="34" charset="0"/>
                </a:rPr>
                <a:t>Model Development &amp; Performance Comparison</a:t>
              </a:r>
              <a:endParaRPr lang="ko-KR" altLang="en-US" sz="14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3764871" y="2918307"/>
            <a:ext cx="4320480" cy="494026"/>
            <a:chOff x="803640" y="3362835"/>
            <a:chExt cx="2059657" cy="494026"/>
          </a:xfrm>
        </p:grpSpPr>
        <p:sp>
          <p:nvSpPr>
            <p:cNvPr id="21" name="TextBox 20"/>
            <p:cNvSpPr txBox="1"/>
            <p:nvPr/>
          </p:nvSpPr>
          <p:spPr>
            <a:xfrm>
              <a:off x="803640" y="3579862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WEN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Chongji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803640" y="3362835"/>
              <a:ext cx="20596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accent1"/>
                  </a:solidFill>
                  <a:cs typeface="Arial" pitchFamily="34" charset="0"/>
                </a:rPr>
                <a:t>Model Extension: Adding Assistance Indicators</a:t>
              </a:r>
              <a:endParaRPr lang="ko-KR" altLang="en-US" sz="14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1DEFE82-DA9E-4347-9492-83C02699127D}"/>
              </a:ext>
            </a:extLst>
          </p:cNvPr>
          <p:cNvGrpSpPr/>
          <p:nvPr/>
        </p:nvGrpSpPr>
        <p:grpSpPr>
          <a:xfrm>
            <a:off x="3764871" y="3953522"/>
            <a:ext cx="4320480" cy="494026"/>
            <a:chOff x="803640" y="3362835"/>
            <a:chExt cx="2059657" cy="494026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397D69F-9314-4799-BE57-12137E02CAC3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ZHANG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Penghui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554F610-AC9A-4A7A-9BD5-BC6C74457EA2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accent1"/>
                  </a:solidFill>
                  <a:cs typeface="Arial" pitchFamily="34" charset="0"/>
                </a:rPr>
                <a:t>Summary &amp; Future Extension</a:t>
              </a:r>
              <a:endParaRPr lang="ko-KR" altLang="en-US" sz="14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</p:grpSp>
      <p:sp>
        <p:nvSpPr>
          <p:cNvPr id="29" name="Rounded Rectangle 51">
            <a:extLst>
              <a:ext uri="{FF2B5EF4-FFF2-40B4-BE49-F238E27FC236}">
                <a16:creationId xmlns:a16="http://schemas.microsoft.com/office/drawing/2014/main" id="{9D0AE4E3-9F7B-4C6A-8B7D-895E355B0176}"/>
              </a:ext>
            </a:extLst>
          </p:cNvPr>
          <p:cNvSpPr/>
          <p:nvPr/>
        </p:nvSpPr>
        <p:spPr>
          <a:xfrm rot="16200000" flipH="1">
            <a:off x="3005225" y="862984"/>
            <a:ext cx="367987" cy="346556"/>
          </a:xfrm>
          <a:custGeom>
            <a:avLst/>
            <a:gdLst/>
            <a:ahLst/>
            <a:cxnLst/>
            <a:rect l="l" t="t" r="r" b="b"/>
            <a:pathLst>
              <a:path w="2928608" h="2758049">
                <a:moveTo>
                  <a:pt x="2797052" y="1199936"/>
                </a:moveTo>
                <a:lnTo>
                  <a:pt x="2797052" y="1541978"/>
                </a:lnTo>
                <a:cubicBezTo>
                  <a:pt x="2797052" y="1578306"/>
                  <a:pt x="2826502" y="1607756"/>
                  <a:pt x="2862830" y="1607756"/>
                </a:cubicBezTo>
                <a:lnTo>
                  <a:pt x="2862830" y="1607755"/>
                </a:lnTo>
                <a:cubicBezTo>
                  <a:pt x="2899158" y="1607755"/>
                  <a:pt x="2928608" y="1578305"/>
                  <a:pt x="2928608" y="1541977"/>
                </a:cubicBezTo>
                <a:lnTo>
                  <a:pt x="2928607" y="1199936"/>
                </a:lnTo>
                <a:cubicBezTo>
                  <a:pt x="2928607" y="1163608"/>
                  <a:pt x="2899158" y="1134159"/>
                  <a:pt x="2862830" y="1134158"/>
                </a:cubicBezTo>
                <a:cubicBezTo>
                  <a:pt x="2826502" y="1134159"/>
                  <a:pt x="2797052" y="1163608"/>
                  <a:pt x="2797052" y="1199936"/>
                </a:cubicBezTo>
                <a:close/>
                <a:moveTo>
                  <a:pt x="2593193" y="1147315"/>
                </a:moveTo>
                <a:lnTo>
                  <a:pt x="2593193" y="1594601"/>
                </a:lnTo>
                <a:cubicBezTo>
                  <a:pt x="2593193" y="1630929"/>
                  <a:pt x="2622643" y="1660379"/>
                  <a:pt x="2658971" y="1660379"/>
                </a:cubicBezTo>
                <a:lnTo>
                  <a:pt x="2658971" y="1660378"/>
                </a:lnTo>
                <a:cubicBezTo>
                  <a:pt x="2695299" y="1660378"/>
                  <a:pt x="2724749" y="1630928"/>
                  <a:pt x="2724749" y="1594600"/>
                </a:cubicBezTo>
                <a:lnTo>
                  <a:pt x="2724748" y="1147315"/>
                </a:lnTo>
                <a:cubicBezTo>
                  <a:pt x="2724748" y="1110987"/>
                  <a:pt x="2695299" y="1081538"/>
                  <a:pt x="2658971" y="1081537"/>
                </a:cubicBezTo>
                <a:cubicBezTo>
                  <a:pt x="2622643" y="1081538"/>
                  <a:pt x="2593193" y="1110987"/>
                  <a:pt x="2593193" y="1147315"/>
                </a:cubicBezTo>
                <a:close/>
                <a:moveTo>
                  <a:pt x="2389334" y="1121004"/>
                </a:moveTo>
                <a:lnTo>
                  <a:pt x="2389334" y="1620912"/>
                </a:lnTo>
                <a:cubicBezTo>
                  <a:pt x="2389334" y="1657240"/>
                  <a:pt x="2418784" y="1686690"/>
                  <a:pt x="2455112" y="1686690"/>
                </a:cubicBezTo>
                <a:lnTo>
                  <a:pt x="2455112" y="1686689"/>
                </a:lnTo>
                <a:cubicBezTo>
                  <a:pt x="2491440" y="1686689"/>
                  <a:pt x="2520890" y="1657239"/>
                  <a:pt x="2520890" y="1620911"/>
                </a:cubicBezTo>
                <a:lnTo>
                  <a:pt x="2520889" y="1121004"/>
                </a:lnTo>
                <a:cubicBezTo>
                  <a:pt x="2520889" y="1084676"/>
                  <a:pt x="2491440" y="1055227"/>
                  <a:pt x="2455112" y="1055226"/>
                </a:cubicBezTo>
                <a:cubicBezTo>
                  <a:pt x="2418784" y="1055227"/>
                  <a:pt x="2389334" y="1084676"/>
                  <a:pt x="2389334" y="1121004"/>
                </a:cubicBezTo>
                <a:close/>
                <a:moveTo>
                  <a:pt x="1314382" y="1247024"/>
                </a:moveTo>
                <a:cubicBezTo>
                  <a:pt x="1314381" y="1225915"/>
                  <a:pt x="1331494" y="1208803"/>
                  <a:pt x="1352603" y="1208803"/>
                </a:cubicBezTo>
                <a:lnTo>
                  <a:pt x="1410313" y="1208803"/>
                </a:lnTo>
                <a:lnTo>
                  <a:pt x="1410313" y="1146778"/>
                </a:lnTo>
                <a:cubicBezTo>
                  <a:pt x="1410313" y="1145599"/>
                  <a:pt x="1410393" y="1144438"/>
                  <a:pt x="1411688" y="1143457"/>
                </a:cubicBezTo>
                <a:lnTo>
                  <a:pt x="1408531" y="1133444"/>
                </a:lnTo>
                <a:cubicBezTo>
                  <a:pt x="1410371" y="1112415"/>
                  <a:pt x="1428909" y="1096860"/>
                  <a:pt x="1449938" y="1098699"/>
                </a:cubicBezTo>
                <a:lnTo>
                  <a:pt x="2236821" y="1167543"/>
                </a:lnTo>
                <a:cubicBezTo>
                  <a:pt x="2257849" y="1169383"/>
                  <a:pt x="2273405" y="1187920"/>
                  <a:pt x="2271565" y="1208950"/>
                </a:cubicBezTo>
                <a:cubicBezTo>
                  <a:pt x="2269725" y="1229978"/>
                  <a:pt x="2251187" y="1245533"/>
                  <a:pt x="2230159" y="1243693"/>
                </a:cubicBezTo>
                <a:cubicBezTo>
                  <a:pt x="1973864" y="1221271"/>
                  <a:pt x="1717570" y="1198849"/>
                  <a:pt x="1461275" y="1176426"/>
                </a:cubicBezTo>
                <a:lnTo>
                  <a:pt x="1461274" y="1208803"/>
                </a:lnTo>
                <a:lnTo>
                  <a:pt x="1518985" y="1208803"/>
                </a:lnTo>
                <a:cubicBezTo>
                  <a:pt x="1540095" y="1208802"/>
                  <a:pt x="1557205" y="1225915"/>
                  <a:pt x="1557206" y="1247025"/>
                </a:cubicBezTo>
                <a:lnTo>
                  <a:pt x="1557207" y="1247023"/>
                </a:lnTo>
                <a:cubicBezTo>
                  <a:pt x="1557207" y="1268132"/>
                  <a:pt x="1540095" y="1285244"/>
                  <a:pt x="1518986" y="1285244"/>
                </a:cubicBezTo>
                <a:cubicBezTo>
                  <a:pt x="1499749" y="1285244"/>
                  <a:pt x="1480511" y="1285243"/>
                  <a:pt x="1461275" y="1285244"/>
                </a:cubicBezTo>
                <a:lnTo>
                  <a:pt x="1461275" y="1337600"/>
                </a:lnTo>
                <a:lnTo>
                  <a:pt x="1518985" y="1337600"/>
                </a:lnTo>
                <a:cubicBezTo>
                  <a:pt x="1540095" y="1337600"/>
                  <a:pt x="1557206" y="1354713"/>
                  <a:pt x="1557206" y="1375821"/>
                </a:cubicBezTo>
                <a:lnTo>
                  <a:pt x="1557207" y="1375820"/>
                </a:lnTo>
                <a:cubicBezTo>
                  <a:pt x="1557206" y="1396928"/>
                  <a:pt x="1540095" y="1414041"/>
                  <a:pt x="1518986" y="1414041"/>
                </a:cubicBezTo>
                <a:cubicBezTo>
                  <a:pt x="1499750" y="1414041"/>
                  <a:pt x="1480511" y="1414041"/>
                  <a:pt x="1461275" y="1414042"/>
                </a:cubicBezTo>
                <a:lnTo>
                  <a:pt x="1461275" y="1466398"/>
                </a:lnTo>
                <a:lnTo>
                  <a:pt x="1518985" y="1466398"/>
                </a:lnTo>
                <a:cubicBezTo>
                  <a:pt x="1540095" y="1466398"/>
                  <a:pt x="1557206" y="1483509"/>
                  <a:pt x="1557206" y="1504618"/>
                </a:cubicBezTo>
                <a:lnTo>
                  <a:pt x="1557207" y="1504619"/>
                </a:lnTo>
                <a:cubicBezTo>
                  <a:pt x="1557207" y="1525727"/>
                  <a:pt x="1540094" y="1542838"/>
                  <a:pt x="1518986" y="1542839"/>
                </a:cubicBezTo>
                <a:cubicBezTo>
                  <a:pt x="1499749" y="1542839"/>
                  <a:pt x="1480511" y="1542838"/>
                  <a:pt x="1461275" y="1542839"/>
                </a:cubicBezTo>
                <a:lnTo>
                  <a:pt x="1461274" y="1575412"/>
                </a:lnTo>
                <a:lnTo>
                  <a:pt x="2226550" y="1494978"/>
                </a:lnTo>
                <a:cubicBezTo>
                  <a:pt x="2247542" y="1492772"/>
                  <a:pt x="2266350" y="1508001"/>
                  <a:pt x="2268556" y="1528995"/>
                </a:cubicBezTo>
                <a:cubicBezTo>
                  <a:pt x="2270763" y="1549988"/>
                  <a:pt x="2255534" y="1568794"/>
                  <a:pt x="2234542" y="1571000"/>
                </a:cubicBezTo>
                <a:cubicBezTo>
                  <a:pt x="1972686" y="1598522"/>
                  <a:pt x="1710833" y="1626046"/>
                  <a:pt x="1448978" y="1653567"/>
                </a:cubicBezTo>
                <a:cubicBezTo>
                  <a:pt x="1427984" y="1655774"/>
                  <a:pt x="1409178" y="1640544"/>
                  <a:pt x="1406971" y="1619551"/>
                </a:cubicBezTo>
                <a:cubicBezTo>
                  <a:pt x="1406474" y="1614827"/>
                  <a:pt x="1406862" y="1610214"/>
                  <a:pt x="1410805" y="1606610"/>
                </a:cubicBezTo>
                <a:lnTo>
                  <a:pt x="1410312" y="1605422"/>
                </a:lnTo>
                <a:lnTo>
                  <a:pt x="1410312" y="1542839"/>
                </a:lnTo>
                <a:lnTo>
                  <a:pt x="1352603" y="1542841"/>
                </a:lnTo>
                <a:cubicBezTo>
                  <a:pt x="1331494" y="1542841"/>
                  <a:pt x="1314382" y="1525729"/>
                  <a:pt x="1314382" y="1504619"/>
                </a:cubicBezTo>
                <a:cubicBezTo>
                  <a:pt x="1314382" y="1483510"/>
                  <a:pt x="1331493" y="1466397"/>
                  <a:pt x="1352603" y="1466398"/>
                </a:cubicBezTo>
                <a:lnTo>
                  <a:pt x="1410312" y="1466398"/>
                </a:lnTo>
                <a:lnTo>
                  <a:pt x="1410313" y="1414042"/>
                </a:lnTo>
                <a:lnTo>
                  <a:pt x="1352603" y="1414042"/>
                </a:lnTo>
                <a:cubicBezTo>
                  <a:pt x="1331494" y="1414041"/>
                  <a:pt x="1314383" y="1396930"/>
                  <a:pt x="1314382" y="1375820"/>
                </a:cubicBezTo>
                <a:cubicBezTo>
                  <a:pt x="1314383" y="1354713"/>
                  <a:pt x="1331494" y="1337600"/>
                  <a:pt x="1352603" y="1337601"/>
                </a:cubicBezTo>
                <a:lnTo>
                  <a:pt x="1410312" y="1337600"/>
                </a:lnTo>
                <a:lnTo>
                  <a:pt x="1410312" y="1285244"/>
                </a:lnTo>
                <a:lnTo>
                  <a:pt x="1352603" y="1285244"/>
                </a:lnTo>
                <a:cubicBezTo>
                  <a:pt x="1331494" y="1285244"/>
                  <a:pt x="1314381" y="1268133"/>
                  <a:pt x="1314382" y="1247024"/>
                </a:cubicBezTo>
                <a:close/>
                <a:moveTo>
                  <a:pt x="1171967" y="72000"/>
                </a:moveTo>
                <a:lnTo>
                  <a:pt x="1171967" y="288000"/>
                </a:lnTo>
                <a:cubicBezTo>
                  <a:pt x="1171967" y="327765"/>
                  <a:pt x="1204202" y="360000"/>
                  <a:pt x="1243967" y="360000"/>
                </a:cubicBezTo>
                <a:cubicBezTo>
                  <a:pt x="1283732" y="360000"/>
                  <a:pt x="1315967" y="327765"/>
                  <a:pt x="1315967" y="288000"/>
                </a:cubicBezTo>
                <a:lnTo>
                  <a:pt x="1315967" y="72000"/>
                </a:lnTo>
                <a:cubicBezTo>
                  <a:pt x="1315967" y="32235"/>
                  <a:pt x="1283732" y="0"/>
                  <a:pt x="1243967" y="0"/>
                </a:cubicBezTo>
                <a:cubicBezTo>
                  <a:pt x="1204202" y="0"/>
                  <a:pt x="1171967" y="32235"/>
                  <a:pt x="1171967" y="72000"/>
                </a:cubicBezTo>
                <a:close/>
                <a:moveTo>
                  <a:pt x="1171966" y="2470049"/>
                </a:moveTo>
                <a:lnTo>
                  <a:pt x="1171966" y="2686049"/>
                </a:lnTo>
                <a:cubicBezTo>
                  <a:pt x="1171966" y="2725814"/>
                  <a:pt x="1204201" y="2758049"/>
                  <a:pt x="1243966" y="2758049"/>
                </a:cubicBezTo>
                <a:cubicBezTo>
                  <a:pt x="1283731" y="2758049"/>
                  <a:pt x="1315966" y="2725814"/>
                  <a:pt x="1315966" y="2686049"/>
                </a:cubicBezTo>
                <a:lnTo>
                  <a:pt x="1315966" y="2470049"/>
                </a:lnTo>
                <a:cubicBezTo>
                  <a:pt x="1315966" y="2430284"/>
                  <a:pt x="1283731" y="2398049"/>
                  <a:pt x="1243966" y="2398049"/>
                </a:cubicBezTo>
                <a:cubicBezTo>
                  <a:pt x="1204201" y="2398049"/>
                  <a:pt x="1171966" y="2430284"/>
                  <a:pt x="1171966" y="2470049"/>
                </a:cubicBezTo>
                <a:close/>
                <a:moveTo>
                  <a:pt x="515345" y="1370958"/>
                </a:moveTo>
                <a:cubicBezTo>
                  <a:pt x="515344" y="1558300"/>
                  <a:pt x="586814" y="1745642"/>
                  <a:pt x="729750" y="1888579"/>
                </a:cubicBezTo>
                <a:cubicBezTo>
                  <a:pt x="1015625" y="2174454"/>
                  <a:pt x="1479119" y="2174454"/>
                  <a:pt x="1764994" y="1888580"/>
                </a:cubicBezTo>
                <a:lnTo>
                  <a:pt x="1940572" y="1713001"/>
                </a:lnTo>
                <a:lnTo>
                  <a:pt x="2136413" y="1713002"/>
                </a:lnTo>
                <a:cubicBezTo>
                  <a:pt x="2215124" y="1713001"/>
                  <a:pt x="2278929" y="1649195"/>
                  <a:pt x="2278929" y="1570486"/>
                </a:cubicBezTo>
                <a:lnTo>
                  <a:pt x="2278929" y="1374645"/>
                </a:lnTo>
                <a:lnTo>
                  <a:pt x="2282614" y="1370959"/>
                </a:lnTo>
                <a:lnTo>
                  <a:pt x="2278929" y="1367272"/>
                </a:lnTo>
                <a:lnTo>
                  <a:pt x="2278929" y="1171432"/>
                </a:lnTo>
                <a:cubicBezTo>
                  <a:pt x="2278929" y="1092722"/>
                  <a:pt x="2215123" y="1028916"/>
                  <a:pt x="2136413" y="1028916"/>
                </a:cubicBezTo>
                <a:lnTo>
                  <a:pt x="1940571" y="1028916"/>
                </a:lnTo>
                <a:cubicBezTo>
                  <a:pt x="1882045" y="970390"/>
                  <a:pt x="1823519" y="911862"/>
                  <a:pt x="1764993" y="853336"/>
                </a:cubicBezTo>
                <a:cubicBezTo>
                  <a:pt x="1479118" y="567461"/>
                  <a:pt x="1015625" y="567462"/>
                  <a:pt x="729750" y="853336"/>
                </a:cubicBezTo>
                <a:cubicBezTo>
                  <a:pt x="586813" y="996273"/>
                  <a:pt x="515344" y="1183616"/>
                  <a:pt x="515345" y="1370958"/>
                </a:cubicBezTo>
                <a:close/>
                <a:moveTo>
                  <a:pt x="388776" y="2386770"/>
                </a:moveTo>
                <a:cubicBezTo>
                  <a:pt x="388776" y="2405196"/>
                  <a:pt x="395805" y="2423622"/>
                  <a:pt x="409865" y="2437681"/>
                </a:cubicBezTo>
                <a:cubicBezTo>
                  <a:pt x="437983" y="2465800"/>
                  <a:pt x="483570" y="2465800"/>
                  <a:pt x="511688" y="2437681"/>
                </a:cubicBezTo>
                <a:lnTo>
                  <a:pt x="664423" y="2284946"/>
                </a:lnTo>
                <a:cubicBezTo>
                  <a:pt x="692541" y="2256828"/>
                  <a:pt x="692541" y="2211241"/>
                  <a:pt x="664423" y="2183123"/>
                </a:cubicBezTo>
                <a:cubicBezTo>
                  <a:pt x="636305" y="2155005"/>
                  <a:pt x="590718" y="2155005"/>
                  <a:pt x="562599" y="2183123"/>
                </a:cubicBezTo>
                <a:lnTo>
                  <a:pt x="409865" y="2335858"/>
                </a:lnTo>
                <a:cubicBezTo>
                  <a:pt x="395805" y="2349917"/>
                  <a:pt x="388776" y="2368343"/>
                  <a:pt x="388776" y="2386770"/>
                </a:cubicBezTo>
                <a:close/>
                <a:moveTo>
                  <a:pt x="388776" y="365689"/>
                </a:moveTo>
                <a:cubicBezTo>
                  <a:pt x="388776" y="384115"/>
                  <a:pt x="395805" y="402541"/>
                  <a:pt x="409865" y="416600"/>
                </a:cubicBezTo>
                <a:lnTo>
                  <a:pt x="562599" y="569335"/>
                </a:lnTo>
                <a:cubicBezTo>
                  <a:pt x="590718" y="597454"/>
                  <a:pt x="636305" y="597454"/>
                  <a:pt x="664423" y="569335"/>
                </a:cubicBezTo>
                <a:cubicBezTo>
                  <a:pt x="692541" y="541217"/>
                  <a:pt x="692541" y="495630"/>
                  <a:pt x="664423" y="467512"/>
                </a:cubicBezTo>
                <a:lnTo>
                  <a:pt x="511688" y="314777"/>
                </a:lnTo>
                <a:cubicBezTo>
                  <a:pt x="483570" y="286659"/>
                  <a:pt x="437983" y="286659"/>
                  <a:pt x="409865" y="314777"/>
                </a:cubicBezTo>
                <a:cubicBezTo>
                  <a:pt x="395805" y="328836"/>
                  <a:pt x="388776" y="347262"/>
                  <a:pt x="388776" y="365689"/>
                </a:cubicBezTo>
                <a:close/>
                <a:moveTo>
                  <a:pt x="0" y="1379024"/>
                </a:moveTo>
                <a:cubicBezTo>
                  <a:pt x="0" y="1418789"/>
                  <a:pt x="32235" y="1451024"/>
                  <a:pt x="72000" y="1451024"/>
                </a:cubicBezTo>
                <a:lnTo>
                  <a:pt x="288000" y="1451024"/>
                </a:lnTo>
                <a:cubicBezTo>
                  <a:pt x="327765" y="1451024"/>
                  <a:pt x="360000" y="1418789"/>
                  <a:pt x="360000" y="1379024"/>
                </a:cubicBezTo>
                <a:cubicBezTo>
                  <a:pt x="360000" y="1339259"/>
                  <a:pt x="327765" y="1307024"/>
                  <a:pt x="288000" y="1307024"/>
                </a:cubicBezTo>
                <a:lnTo>
                  <a:pt x="72000" y="1307024"/>
                </a:lnTo>
                <a:cubicBezTo>
                  <a:pt x="32235" y="1307024"/>
                  <a:pt x="0" y="1339259"/>
                  <a:pt x="0" y="137902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1" name="Oval 25">
            <a:extLst>
              <a:ext uri="{FF2B5EF4-FFF2-40B4-BE49-F238E27FC236}">
                <a16:creationId xmlns:a16="http://schemas.microsoft.com/office/drawing/2014/main" id="{48DAD863-A2C3-4993-8AAF-BAA55C249311}"/>
              </a:ext>
            </a:extLst>
          </p:cNvPr>
          <p:cNvSpPr>
            <a:spLocks noChangeAspect="1"/>
          </p:cNvSpPr>
          <p:nvPr/>
        </p:nvSpPr>
        <p:spPr>
          <a:xfrm>
            <a:off x="2994271" y="2955334"/>
            <a:ext cx="359510" cy="360000"/>
          </a:xfrm>
          <a:custGeom>
            <a:avLst/>
            <a:gdLst/>
            <a:ahLst/>
            <a:cxnLst/>
            <a:rect l="l" t="t" r="r" b="b"/>
            <a:pathLst>
              <a:path w="3225370" h="3229762">
                <a:moveTo>
                  <a:pt x="1355872" y="0"/>
                </a:moveTo>
                <a:cubicBezTo>
                  <a:pt x="1564636" y="0"/>
                  <a:pt x="1733872" y="169236"/>
                  <a:pt x="1733872" y="378000"/>
                </a:cubicBezTo>
                <a:cubicBezTo>
                  <a:pt x="1733872" y="530834"/>
                  <a:pt x="1643169" y="662483"/>
                  <a:pt x="1512292" y="721255"/>
                </a:cubicBezTo>
                <a:lnTo>
                  <a:pt x="1607042" y="1169019"/>
                </a:lnTo>
                <a:cubicBezTo>
                  <a:pt x="1611319" y="1167786"/>
                  <a:pt x="1615651" y="1167712"/>
                  <a:pt x="1620000" y="1167712"/>
                </a:cubicBezTo>
                <a:cubicBezTo>
                  <a:pt x="1828764" y="1167712"/>
                  <a:pt x="1998000" y="1336948"/>
                  <a:pt x="1998000" y="1545712"/>
                </a:cubicBezTo>
                <a:lnTo>
                  <a:pt x="1996362" y="1567711"/>
                </a:lnTo>
                <a:lnTo>
                  <a:pt x="2525816" y="1711728"/>
                </a:lnTo>
                <a:cubicBezTo>
                  <a:pt x="2591164" y="1602543"/>
                  <a:pt x="2710810" y="1530128"/>
                  <a:pt x="2847370" y="1530128"/>
                </a:cubicBezTo>
                <a:cubicBezTo>
                  <a:pt x="3056134" y="1530128"/>
                  <a:pt x="3225370" y="1699364"/>
                  <a:pt x="3225370" y="1908128"/>
                </a:cubicBezTo>
                <a:cubicBezTo>
                  <a:pt x="3225370" y="2116892"/>
                  <a:pt x="3056134" y="2286128"/>
                  <a:pt x="2847370" y="2286128"/>
                </a:cubicBezTo>
                <a:cubicBezTo>
                  <a:pt x="2638606" y="2286128"/>
                  <a:pt x="2469370" y="2116892"/>
                  <a:pt x="2469370" y="1908128"/>
                </a:cubicBezTo>
                <a:lnTo>
                  <a:pt x="2475505" y="1847275"/>
                </a:lnTo>
                <a:lnTo>
                  <a:pt x="1957861" y="1706471"/>
                </a:lnTo>
                <a:cubicBezTo>
                  <a:pt x="1922674" y="1789256"/>
                  <a:pt x="1855841" y="1854310"/>
                  <a:pt x="1773397" y="1890608"/>
                </a:cubicBezTo>
                <a:lnTo>
                  <a:pt x="1908290" y="2478637"/>
                </a:lnTo>
                <a:cubicBezTo>
                  <a:pt x="2094333" y="2500701"/>
                  <a:pt x="2237929" y="2659462"/>
                  <a:pt x="2237929" y="2851762"/>
                </a:cubicBezTo>
                <a:cubicBezTo>
                  <a:pt x="2237929" y="3060526"/>
                  <a:pt x="2068693" y="3229762"/>
                  <a:pt x="1859929" y="3229762"/>
                </a:cubicBezTo>
                <a:cubicBezTo>
                  <a:pt x="1651165" y="3229762"/>
                  <a:pt x="1481929" y="3060526"/>
                  <a:pt x="1481929" y="2851762"/>
                </a:cubicBezTo>
                <a:cubicBezTo>
                  <a:pt x="1481929" y="2676759"/>
                  <a:pt x="1600854" y="2529533"/>
                  <a:pt x="1762693" y="2487978"/>
                </a:cubicBezTo>
                <a:lnTo>
                  <a:pt x="1632951" y="1922407"/>
                </a:lnTo>
                <a:cubicBezTo>
                  <a:pt x="1628677" y="1923639"/>
                  <a:pt x="1624347" y="1923712"/>
                  <a:pt x="1620000" y="1923712"/>
                </a:cubicBezTo>
                <a:cubicBezTo>
                  <a:pt x="1474614" y="1923712"/>
                  <a:pt x="1348399" y="1841634"/>
                  <a:pt x="1286703" y="1720478"/>
                </a:cubicBezTo>
                <a:lnTo>
                  <a:pt x="726463" y="1950491"/>
                </a:lnTo>
                <a:cubicBezTo>
                  <a:pt x="745503" y="1995553"/>
                  <a:pt x="756000" y="2045092"/>
                  <a:pt x="756000" y="2097083"/>
                </a:cubicBezTo>
                <a:cubicBezTo>
                  <a:pt x="756000" y="2305847"/>
                  <a:pt x="586764" y="2475083"/>
                  <a:pt x="378000" y="2475083"/>
                </a:cubicBezTo>
                <a:cubicBezTo>
                  <a:pt x="169236" y="2475083"/>
                  <a:pt x="0" y="2305847"/>
                  <a:pt x="0" y="2097083"/>
                </a:cubicBezTo>
                <a:cubicBezTo>
                  <a:pt x="0" y="1888319"/>
                  <a:pt x="169236" y="1719083"/>
                  <a:pt x="378000" y="1719083"/>
                </a:cubicBezTo>
                <a:cubicBezTo>
                  <a:pt x="481765" y="1719083"/>
                  <a:pt x="575764" y="1760894"/>
                  <a:pt x="643957" y="1828700"/>
                </a:cubicBezTo>
                <a:lnTo>
                  <a:pt x="1245626" y="1581679"/>
                </a:lnTo>
                <a:cubicBezTo>
                  <a:pt x="1242578" y="1569964"/>
                  <a:pt x="1242000" y="1557905"/>
                  <a:pt x="1242000" y="1545712"/>
                </a:cubicBezTo>
                <a:cubicBezTo>
                  <a:pt x="1242000" y="1391666"/>
                  <a:pt x="1334148" y="1259142"/>
                  <a:pt x="1466584" y="1200827"/>
                </a:cubicBezTo>
                <a:lnTo>
                  <a:pt x="1372109" y="754363"/>
                </a:lnTo>
                <a:cubicBezTo>
                  <a:pt x="1366762" y="755885"/>
                  <a:pt x="1361331" y="756000"/>
                  <a:pt x="1355872" y="756000"/>
                </a:cubicBezTo>
                <a:cubicBezTo>
                  <a:pt x="1147108" y="756000"/>
                  <a:pt x="977872" y="586764"/>
                  <a:pt x="977872" y="378000"/>
                </a:cubicBezTo>
                <a:cubicBezTo>
                  <a:pt x="977872" y="169236"/>
                  <a:pt x="1147108" y="0"/>
                  <a:pt x="135587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Round Same Side Corner Rectangle 8">
            <a:extLst>
              <a:ext uri="{FF2B5EF4-FFF2-40B4-BE49-F238E27FC236}">
                <a16:creationId xmlns:a16="http://schemas.microsoft.com/office/drawing/2014/main" id="{A2ADBC55-4363-4952-A006-646DCB1DE113}"/>
              </a:ext>
            </a:extLst>
          </p:cNvPr>
          <p:cNvSpPr/>
          <p:nvPr/>
        </p:nvSpPr>
        <p:spPr>
          <a:xfrm>
            <a:off x="3018702" y="4008808"/>
            <a:ext cx="354992" cy="355536"/>
          </a:xfrm>
          <a:custGeom>
            <a:avLst/>
            <a:gdLst/>
            <a:ahLst/>
            <a:cxnLst/>
            <a:rect l="l" t="t" r="r" b="b"/>
            <a:pathLst>
              <a:path w="3197597" h="3202496">
                <a:moveTo>
                  <a:pt x="601421" y="1611393"/>
                </a:moveTo>
                <a:lnTo>
                  <a:pt x="2596176" y="1611393"/>
                </a:lnTo>
                <a:cubicBezTo>
                  <a:pt x="2928331" y="1611393"/>
                  <a:pt x="3197594" y="1880656"/>
                  <a:pt x="3197594" y="2212811"/>
                </a:cubicBezTo>
                <a:lnTo>
                  <a:pt x="3197594" y="2776360"/>
                </a:lnTo>
                <a:lnTo>
                  <a:pt x="3197597" y="2776360"/>
                </a:lnTo>
                <a:lnTo>
                  <a:pt x="3197597" y="2914824"/>
                </a:lnTo>
                <a:lnTo>
                  <a:pt x="3197198" y="2914824"/>
                </a:lnTo>
                <a:lnTo>
                  <a:pt x="3197198" y="3202496"/>
                </a:lnTo>
                <a:lnTo>
                  <a:pt x="398" y="3202496"/>
                </a:lnTo>
                <a:lnTo>
                  <a:pt x="398" y="2914824"/>
                </a:lnTo>
                <a:lnTo>
                  <a:pt x="0" y="2914824"/>
                </a:lnTo>
                <a:lnTo>
                  <a:pt x="0" y="2212811"/>
                </a:lnTo>
                <a:cubicBezTo>
                  <a:pt x="0" y="1880656"/>
                  <a:pt x="269266" y="1611393"/>
                  <a:pt x="601421" y="1611393"/>
                </a:cubicBezTo>
                <a:close/>
                <a:moveTo>
                  <a:pt x="1598801" y="0"/>
                </a:moveTo>
                <a:cubicBezTo>
                  <a:pt x="1998649" y="0"/>
                  <a:pt x="2322791" y="324142"/>
                  <a:pt x="2322791" y="723993"/>
                </a:cubicBezTo>
                <a:cubicBezTo>
                  <a:pt x="2322791" y="1123843"/>
                  <a:pt x="1998649" y="1447985"/>
                  <a:pt x="1598801" y="1447985"/>
                </a:cubicBezTo>
                <a:cubicBezTo>
                  <a:pt x="1198951" y="1447985"/>
                  <a:pt x="874809" y="1123843"/>
                  <a:pt x="874809" y="723993"/>
                </a:cubicBezTo>
                <a:cubicBezTo>
                  <a:pt x="874809" y="324142"/>
                  <a:pt x="1198951" y="0"/>
                  <a:pt x="159880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Oval 21">
            <a:extLst>
              <a:ext uri="{FF2B5EF4-FFF2-40B4-BE49-F238E27FC236}">
                <a16:creationId xmlns:a16="http://schemas.microsoft.com/office/drawing/2014/main" id="{0E0D4105-1F71-4868-AFE4-503C69711F81}"/>
              </a:ext>
            </a:extLst>
          </p:cNvPr>
          <p:cNvSpPr>
            <a:spLocks noChangeAspect="1"/>
          </p:cNvSpPr>
          <p:nvPr/>
        </p:nvSpPr>
        <p:spPr>
          <a:xfrm>
            <a:off x="3028751" y="1912577"/>
            <a:ext cx="334893" cy="337690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02776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1"/>
                </a:solidFill>
              </a:rPr>
              <a:t>Comparison</a:t>
            </a:r>
            <a:endParaRPr lang="ko-KR" altLang="en-US" dirty="0">
              <a:solidFill>
                <a:schemeClr val="accent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755240" y="4095406"/>
            <a:ext cx="2736304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Trending</a:t>
            </a:r>
            <a:r>
              <a:rPr lang="zh-CN" altLang="en-US" sz="2400" b="1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  <a:cs typeface="Arial" pitchFamily="34" charset="0"/>
              </a:rPr>
              <a:t>Market</a:t>
            </a:r>
          </a:p>
          <a:p>
            <a:pPr algn="ctr"/>
            <a:endParaRPr lang="en-US" altLang="ko-KR" sz="2400" b="1" dirty="0">
              <a:solidFill>
                <a:schemeClr val="bg1"/>
              </a:solidFill>
              <a:cs typeface="Arial" pitchFamily="34" charset="0"/>
            </a:endParaRPr>
          </a:p>
          <a:p>
            <a:pPr algn="ctr"/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90471BC8-5C41-8D4C-93EA-E714F1C902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2295069"/>
              </p:ext>
            </p:extLst>
          </p:nvPr>
        </p:nvGraphicFramePr>
        <p:xfrm>
          <a:off x="6372200" y="3291830"/>
          <a:ext cx="2579954" cy="1008111"/>
        </p:xfrm>
        <a:graphic>
          <a:graphicData uri="http://schemas.openxmlformats.org/drawingml/2006/table">
            <a:tbl>
              <a:tblPr>
                <a:tableStyleId>{21E4AEA4-8DFA-4A89-87EB-49C32662AFE0}</a:tableStyleId>
              </a:tblPr>
              <a:tblGrid>
                <a:gridCol w="1289977">
                  <a:extLst>
                    <a:ext uri="{9D8B030D-6E8A-4147-A177-3AD203B41FA5}">
                      <a16:colId xmlns:a16="http://schemas.microsoft.com/office/drawing/2014/main" val="391958054"/>
                    </a:ext>
                  </a:extLst>
                </a:gridCol>
                <a:gridCol w="1289977">
                  <a:extLst>
                    <a:ext uri="{9D8B030D-6E8A-4147-A177-3AD203B41FA5}">
                      <a16:colId xmlns:a16="http://schemas.microsoft.com/office/drawing/2014/main" val="115482368"/>
                    </a:ext>
                  </a:extLst>
                </a:gridCol>
              </a:tblGrid>
              <a:tr h="229416"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>
                          <a:effectLst/>
                        </a:rPr>
                        <a:t>Ratio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u="none" strike="noStrike" dirty="0">
                          <a:effectLst/>
                        </a:rPr>
                        <a:t>KF</a:t>
                      </a:r>
                      <a:r>
                        <a:rPr lang="zh-CN" altLang="en-US" sz="1200" u="none" strike="noStrike" dirty="0">
                          <a:effectLst/>
                        </a:rPr>
                        <a:t> </a:t>
                      </a:r>
                      <a:r>
                        <a:rPr lang="en-US" altLang="zh-CN" sz="1200" u="none" strike="noStrike" dirty="0">
                          <a:effectLst/>
                        </a:rPr>
                        <a:t>+</a:t>
                      </a:r>
                      <a:r>
                        <a:rPr lang="zh-CN" altLang="en-US" sz="1200" u="none" strike="noStrike" dirty="0">
                          <a:effectLst/>
                        </a:rPr>
                        <a:t> </a:t>
                      </a:r>
                      <a:r>
                        <a:rPr lang="en-US" altLang="zh-CN" sz="1200" u="none" strike="noStrike" dirty="0">
                          <a:effectLst/>
                        </a:rPr>
                        <a:t>Trend</a:t>
                      </a:r>
                      <a:r>
                        <a:rPr lang="zh-CN" altLang="en-US" sz="1200" u="none" strike="noStrike" dirty="0">
                          <a:effectLst/>
                        </a:rPr>
                        <a:t> </a:t>
                      </a:r>
                      <a:r>
                        <a:rPr lang="en-SG" sz="1200" u="none" strike="noStrike" dirty="0">
                          <a:effectLst/>
                        </a:rPr>
                        <a:t>Filter</a:t>
                      </a:r>
                      <a:endParaRPr lang="en-SG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3640388"/>
                  </a:ext>
                </a:extLst>
              </a:tr>
              <a:tr h="229416"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>
                          <a:effectLst/>
                        </a:rPr>
                        <a:t>Net value</a:t>
                      </a:r>
                      <a:endParaRPr lang="en-SG" sz="1200" b="1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>
                          <a:effectLst/>
                        </a:rPr>
                        <a:t>1.24517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27391836"/>
                  </a:ext>
                </a:extLst>
              </a:tr>
              <a:tr h="319863"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 dirty="0">
                          <a:effectLst/>
                        </a:rPr>
                        <a:t>Annualized return</a:t>
                      </a:r>
                      <a:endParaRPr lang="en-SG" sz="1200" b="1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 dirty="0">
                          <a:effectLst/>
                        </a:rPr>
                        <a:t>0.115439</a:t>
                      </a:r>
                      <a:endParaRPr lang="en-SG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629506760"/>
                  </a:ext>
                </a:extLst>
              </a:tr>
              <a:tr h="229416"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>
                          <a:effectLst/>
                        </a:rPr>
                        <a:t>Sharpe ratio</a:t>
                      </a:r>
                      <a:endParaRPr lang="en-SG" sz="1200" b="1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 dirty="0">
                          <a:effectLst/>
                        </a:rPr>
                        <a:t>1.016026</a:t>
                      </a:r>
                      <a:endParaRPr lang="en-SG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99859917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2E0D5E6A-FAB0-7141-930C-0BA426DF0F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8331016"/>
              </p:ext>
            </p:extLst>
          </p:nvPr>
        </p:nvGraphicFramePr>
        <p:xfrm>
          <a:off x="6372200" y="1255162"/>
          <a:ext cx="2579954" cy="10899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89977">
                  <a:extLst>
                    <a:ext uri="{9D8B030D-6E8A-4147-A177-3AD203B41FA5}">
                      <a16:colId xmlns:a16="http://schemas.microsoft.com/office/drawing/2014/main" val="1317558299"/>
                    </a:ext>
                  </a:extLst>
                </a:gridCol>
                <a:gridCol w="1289977">
                  <a:extLst>
                    <a:ext uri="{9D8B030D-6E8A-4147-A177-3AD203B41FA5}">
                      <a16:colId xmlns:a16="http://schemas.microsoft.com/office/drawing/2014/main" val="2704788361"/>
                    </a:ext>
                  </a:extLst>
                </a:gridCol>
              </a:tblGrid>
              <a:tr h="272480"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>
                          <a:effectLst/>
                        </a:rPr>
                        <a:t>Ratio</a:t>
                      </a:r>
                      <a:endParaRPr lang="en-SG" sz="1200" b="1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>
                          <a:effectLst/>
                        </a:rPr>
                        <a:t>KF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9411785"/>
                  </a:ext>
                </a:extLst>
              </a:tr>
              <a:tr h="272480"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>
                          <a:effectLst/>
                        </a:rPr>
                        <a:t>Net value</a:t>
                      </a:r>
                      <a:endParaRPr lang="en-SG" sz="1200" b="1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>
                          <a:effectLst/>
                        </a:rPr>
                        <a:t>1.128366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81470701"/>
                  </a:ext>
                </a:extLst>
              </a:tr>
              <a:tr h="272480"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 dirty="0">
                          <a:effectLst/>
                        </a:rPr>
                        <a:t>Annualized re</a:t>
                      </a:r>
                      <a:r>
                        <a:rPr lang="en-US" altLang="zh-CN" sz="1200" u="none" strike="noStrike" dirty="0" err="1">
                          <a:effectLst/>
                        </a:rPr>
                        <a:t>tu</a:t>
                      </a:r>
                      <a:r>
                        <a:rPr lang="en-SG" sz="1200" u="none" strike="noStrike" dirty="0" err="1">
                          <a:effectLst/>
                        </a:rPr>
                        <a:t>rn</a:t>
                      </a:r>
                      <a:endParaRPr lang="en-SG" sz="1200" b="1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>
                          <a:effectLst/>
                        </a:rPr>
                        <a:t>0.068339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24118449"/>
                  </a:ext>
                </a:extLst>
              </a:tr>
              <a:tr h="272480"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>
                          <a:effectLst/>
                        </a:rPr>
                        <a:t>Sharpe ratio</a:t>
                      </a:r>
                      <a:endParaRPr lang="en-SG" sz="1200" b="1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 dirty="0">
                          <a:effectLst/>
                        </a:rPr>
                        <a:t>0.529533</a:t>
                      </a:r>
                      <a:endParaRPr lang="en-SG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33382478"/>
                  </a:ext>
                </a:extLst>
              </a:tr>
            </a:tbl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67FAFDDA-01FC-FC44-AB79-E812848B4D30}"/>
              </a:ext>
            </a:extLst>
          </p:cNvPr>
          <p:cNvSpPr/>
          <p:nvPr/>
        </p:nvSpPr>
        <p:spPr>
          <a:xfrm>
            <a:off x="80951" y="88777"/>
            <a:ext cx="1104920" cy="299183"/>
          </a:xfrm>
          <a:prstGeom prst="rect">
            <a:avLst/>
          </a:prstGeom>
          <a:solidFill>
            <a:schemeClr val="accent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" name="Text Placeholder 17">
            <a:extLst>
              <a:ext uri="{FF2B5EF4-FFF2-40B4-BE49-F238E27FC236}">
                <a16:creationId xmlns:a16="http://schemas.microsoft.com/office/drawing/2014/main" id="{52607595-F7CD-3C43-879F-16C0970E6741}"/>
              </a:ext>
            </a:extLst>
          </p:cNvPr>
          <p:cNvSpPr txBox="1">
            <a:spLocks/>
          </p:cNvSpPr>
          <p:nvPr/>
        </p:nvSpPr>
        <p:spPr>
          <a:xfrm>
            <a:off x="129355" y="115324"/>
            <a:ext cx="1008112" cy="246087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16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Model</a:t>
            </a:r>
            <a:r>
              <a:rPr lang="zh-CN" altLang="en-US" sz="16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zh-CN" sz="16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2</a:t>
            </a:r>
            <a:endParaRPr lang="en-US" sz="16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5" name="Picture 4">
            <a:hlinkClick r:id="rId2"/>
            <a:extLst>
              <a:ext uri="{FF2B5EF4-FFF2-40B4-BE49-F238E27FC236}">
                <a16:creationId xmlns:a16="http://schemas.microsoft.com/office/drawing/2014/main" id="{8BC57DD0-8F30-C141-B410-66060AD0F7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98" y="771643"/>
            <a:ext cx="5865813" cy="4071005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3AA035-AD91-FE48-8710-EDCD800A9F74}"/>
              </a:ext>
            </a:extLst>
          </p:cNvPr>
          <p:cNvCxnSpPr/>
          <p:nvPr/>
        </p:nvCxnSpPr>
        <p:spPr>
          <a:xfrm>
            <a:off x="1979712" y="3651870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D2AE1CE4-FFF9-6C48-9C14-8A37B3415708}"/>
              </a:ext>
            </a:extLst>
          </p:cNvPr>
          <p:cNvSpPr/>
          <p:nvPr/>
        </p:nvSpPr>
        <p:spPr>
          <a:xfrm>
            <a:off x="1907704" y="3579862"/>
            <a:ext cx="576064" cy="100811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9CFE346-A3D5-AE4F-890A-79F9BD1FDC7D}"/>
              </a:ext>
            </a:extLst>
          </p:cNvPr>
          <p:cNvSpPr/>
          <p:nvPr/>
        </p:nvSpPr>
        <p:spPr>
          <a:xfrm>
            <a:off x="2894075" y="3579862"/>
            <a:ext cx="576064" cy="100811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8166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 Placeholder 17">
            <a:extLst>
              <a:ext uri="{FF2B5EF4-FFF2-40B4-BE49-F238E27FC236}">
                <a16:creationId xmlns:a16="http://schemas.microsoft.com/office/drawing/2014/main" id="{77C7326E-4A87-4F00-A729-FD36FAF6446F}"/>
              </a:ext>
            </a:extLst>
          </p:cNvPr>
          <p:cNvSpPr txBox="1">
            <a:spLocks/>
          </p:cNvSpPr>
          <p:nvPr/>
        </p:nvSpPr>
        <p:spPr>
          <a:xfrm>
            <a:off x="816349" y="3696556"/>
            <a:ext cx="1872208" cy="246087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Filter</a:t>
            </a:r>
            <a:r>
              <a:rPr lang="zh-CN" altLang="en-US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zh-CN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=</a:t>
            </a:r>
            <a:r>
              <a:rPr lang="zh-CN" altLang="en-US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zh-CN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0.1</a:t>
            </a:r>
            <a:endParaRPr 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DC2DF09-A263-7146-98CB-176E71288E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3109891"/>
              </p:ext>
            </p:extLst>
          </p:nvPr>
        </p:nvGraphicFramePr>
        <p:xfrm>
          <a:off x="4569859" y="1461568"/>
          <a:ext cx="4533900" cy="223498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49320">
                  <a:extLst>
                    <a:ext uri="{9D8B030D-6E8A-4147-A177-3AD203B41FA5}">
                      <a16:colId xmlns:a16="http://schemas.microsoft.com/office/drawing/2014/main" val="2494710393"/>
                    </a:ext>
                  </a:extLst>
                </a:gridCol>
                <a:gridCol w="1042968">
                  <a:extLst>
                    <a:ext uri="{9D8B030D-6E8A-4147-A177-3AD203B41FA5}">
                      <a16:colId xmlns:a16="http://schemas.microsoft.com/office/drawing/2014/main" val="3590495425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1348701887"/>
                    </a:ext>
                  </a:extLst>
                </a:gridCol>
                <a:gridCol w="1005508">
                  <a:extLst>
                    <a:ext uri="{9D8B030D-6E8A-4147-A177-3AD203B41FA5}">
                      <a16:colId xmlns:a16="http://schemas.microsoft.com/office/drawing/2014/main" val="720482215"/>
                    </a:ext>
                  </a:extLst>
                </a:gridCol>
              </a:tblGrid>
              <a:tr h="248332"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>
                          <a:effectLst/>
                        </a:rPr>
                        <a:t>Ratio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 dirty="0">
                          <a:effectLst/>
                        </a:rPr>
                        <a:t>Filter = 0.1</a:t>
                      </a:r>
                      <a:endParaRPr lang="en-SG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 dirty="0">
                          <a:effectLst/>
                        </a:rPr>
                        <a:t>Filter = 0.2</a:t>
                      </a:r>
                      <a:endParaRPr lang="en-SG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>
                          <a:effectLst/>
                        </a:rPr>
                        <a:t>Filter = 0.3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69624574"/>
                  </a:ext>
                </a:extLst>
              </a:tr>
              <a:tr h="248332"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>
                          <a:effectLst/>
                        </a:rPr>
                        <a:t>Net value</a:t>
                      </a:r>
                      <a:endParaRPr lang="en-SG" sz="1200" b="1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>
                          <a:effectLst/>
                        </a:rPr>
                        <a:t>1.196001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 dirty="0">
                          <a:effectLst/>
                        </a:rPr>
                        <a:t>1.24517</a:t>
                      </a:r>
                      <a:endParaRPr lang="en-SG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>
                          <a:effectLst/>
                        </a:rPr>
                        <a:t>1.194902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87046274"/>
                  </a:ext>
                </a:extLst>
              </a:tr>
              <a:tr h="248332"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>
                          <a:effectLst/>
                        </a:rPr>
                        <a:t>Annualized reutrn</a:t>
                      </a:r>
                      <a:endParaRPr lang="en-SG" sz="1200" b="1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 dirty="0">
                          <a:effectLst/>
                        </a:rPr>
                        <a:t>0.096968</a:t>
                      </a:r>
                      <a:endParaRPr lang="en-SG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 dirty="0">
                          <a:effectLst/>
                        </a:rPr>
                        <a:t>0.115439</a:t>
                      </a:r>
                      <a:endParaRPr lang="en-SG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>
                          <a:effectLst/>
                        </a:rPr>
                        <a:t>0.094361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34705240"/>
                  </a:ext>
                </a:extLst>
              </a:tr>
              <a:tr h="248332"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>
                          <a:effectLst/>
                        </a:rPr>
                        <a:t>Annualized volatility</a:t>
                      </a:r>
                      <a:endParaRPr lang="en-SG" sz="1200" b="1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 dirty="0">
                          <a:effectLst/>
                        </a:rPr>
                        <a:t>0.126609</a:t>
                      </a:r>
                      <a:endParaRPr lang="en-SG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 dirty="0">
                          <a:effectLst/>
                        </a:rPr>
                        <a:t>0.113618</a:t>
                      </a:r>
                      <a:endParaRPr lang="en-SG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 dirty="0">
                          <a:effectLst/>
                        </a:rPr>
                        <a:t>0.108281</a:t>
                      </a:r>
                      <a:endParaRPr lang="en-SG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0072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166476"/>
                  </a:ext>
                </a:extLst>
              </a:tr>
              <a:tr h="248332"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>
                          <a:effectLst/>
                        </a:rPr>
                        <a:t>Sharpe ratio</a:t>
                      </a:r>
                      <a:endParaRPr lang="en-SG" sz="1200" b="1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>
                          <a:effectLst/>
                        </a:rPr>
                        <a:t>0.765881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 dirty="0">
                          <a:effectLst/>
                        </a:rPr>
                        <a:t>1.016026</a:t>
                      </a:r>
                      <a:endParaRPr lang="en-SG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0072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>
                          <a:effectLst/>
                        </a:rPr>
                        <a:t>0.871444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32766244"/>
                  </a:ext>
                </a:extLst>
              </a:tr>
              <a:tr h="248332"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>
                          <a:effectLst/>
                        </a:rPr>
                        <a:t>Maxdrawdown</a:t>
                      </a:r>
                      <a:endParaRPr lang="en-SG" sz="1200" b="1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>
                          <a:effectLst/>
                        </a:rPr>
                        <a:t>0.146702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 dirty="0">
                          <a:effectLst/>
                        </a:rPr>
                        <a:t>0.128011</a:t>
                      </a:r>
                      <a:endParaRPr lang="en-SG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0072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>
                          <a:effectLst/>
                        </a:rPr>
                        <a:t>0.142367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33259163"/>
                  </a:ext>
                </a:extLst>
              </a:tr>
              <a:tr h="248332"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>
                          <a:effectLst/>
                        </a:rPr>
                        <a:t>Winning rate</a:t>
                      </a:r>
                      <a:endParaRPr lang="en-SG" sz="1200" b="1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>
                          <a:effectLst/>
                        </a:rPr>
                        <a:t>0.337278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 dirty="0">
                          <a:effectLst/>
                        </a:rPr>
                        <a:t>0.348993</a:t>
                      </a:r>
                      <a:endParaRPr lang="en-SG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0072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>
                          <a:effectLst/>
                        </a:rPr>
                        <a:t>0.326087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91409914"/>
                  </a:ext>
                </a:extLst>
              </a:tr>
              <a:tr h="248332"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>
                          <a:effectLst/>
                        </a:rPr>
                        <a:t>Trading times</a:t>
                      </a:r>
                      <a:endParaRPr lang="en-SG" sz="1200" b="1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>
                          <a:effectLst/>
                        </a:rPr>
                        <a:t>169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 dirty="0">
                          <a:effectLst/>
                        </a:rPr>
                        <a:t>149</a:t>
                      </a:r>
                      <a:endParaRPr lang="en-SG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 dirty="0">
                          <a:effectLst/>
                        </a:rPr>
                        <a:t>138</a:t>
                      </a:r>
                      <a:endParaRPr lang="en-SG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0072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1771713"/>
                  </a:ext>
                </a:extLst>
              </a:tr>
              <a:tr h="248332"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>
                          <a:effectLst/>
                        </a:rPr>
                        <a:t>p&amp;l ratio</a:t>
                      </a:r>
                      <a:endParaRPr lang="en-SG" sz="1200" b="1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>
                          <a:effectLst/>
                        </a:rPr>
                        <a:t>1.383156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 dirty="0">
                          <a:effectLst/>
                        </a:rPr>
                        <a:t>1.611505</a:t>
                      </a:r>
                      <a:endParaRPr lang="en-SG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ctr">
                    <a:solidFill>
                      <a:srgbClr val="0072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 dirty="0">
                          <a:effectLst/>
                        </a:rPr>
                        <a:t>1.564914</a:t>
                      </a:r>
                      <a:endParaRPr lang="en-SG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71641509"/>
                  </a:ext>
                </a:extLst>
              </a:tr>
            </a:tbl>
          </a:graphicData>
        </a:graphic>
      </p:graphicFrame>
      <p:sp>
        <p:nvSpPr>
          <p:cNvPr id="13" name="Text Placeholder 1">
            <a:extLst>
              <a:ext uri="{FF2B5EF4-FFF2-40B4-BE49-F238E27FC236}">
                <a16:creationId xmlns:a16="http://schemas.microsoft.com/office/drawing/2014/main" id="{68D8A371-95B2-594B-AB76-EE8244CC7C7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123478"/>
            <a:ext cx="9144000" cy="576064"/>
          </a:xfrm>
        </p:spPr>
        <p:txBody>
          <a:bodyPr/>
          <a:lstStyle/>
          <a:p>
            <a:r>
              <a:rPr lang="en-US" altLang="ko-KR" dirty="0">
                <a:solidFill>
                  <a:schemeClr val="accent1"/>
                </a:solidFill>
              </a:rPr>
              <a:t>Trend Filter</a:t>
            </a:r>
            <a:endParaRPr lang="ko-KR" altLang="en-US" dirty="0">
              <a:solidFill>
                <a:schemeClr val="accent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D60C532-41D7-9D49-B7B3-F846285DFE7F}"/>
              </a:ext>
            </a:extLst>
          </p:cNvPr>
          <p:cNvSpPr/>
          <p:nvPr/>
        </p:nvSpPr>
        <p:spPr>
          <a:xfrm>
            <a:off x="80951" y="88777"/>
            <a:ext cx="1104920" cy="299183"/>
          </a:xfrm>
          <a:prstGeom prst="rect">
            <a:avLst/>
          </a:prstGeom>
          <a:solidFill>
            <a:schemeClr val="accent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" name="Text Placeholder 17">
            <a:extLst>
              <a:ext uri="{FF2B5EF4-FFF2-40B4-BE49-F238E27FC236}">
                <a16:creationId xmlns:a16="http://schemas.microsoft.com/office/drawing/2014/main" id="{BEB61DB0-425C-BC44-91D9-959DFE3074F6}"/>
              </a:ext>
            </a:extLst>
          </p:cNvPr>
          <p:cNvSpPr txBox="1">
            <a:spLocks/>
          </p:cNvSpPr>
          <p:nvPr/>
        </p:nvSpPr>
        <p:spPr>
          <a:xfrm>
            <a:off x="129355" y="115324"/>
            <a:ext cx="1008112" cy="246087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16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Model</a:t>
            </a:r>
            <a:r>
              <a:rPr lang="zh-CN" altLang="en-US" sz="16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zh-CN" sz="16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2</a:t>
            </a:r>
            <a:endParaRPr lang="en-US" sz="16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9D20A2F-CFEC-DB41-9551-3F5F7F00A5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880" y="1059582"/>
            <a:ext cx="4511380" cy="337918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101BEF0-82EC-5C4A-954B-C3A531287469}"/>
              </a:ext>
            </a:extLst>
          </p:cNvPr>
          <p:cNvSpPr/>
          <p:nvPr/>
        </p:nvSpPr>
        <p:spPr>
          <a:xfrm>
            <a:off x="2400525" y="1461568"/>
            <a:ext cx="576064" cy="53411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46486BA-6F55-9745-894A-39B2BA1C3A48}"/>
              </a:ext>
            </a:extLst>
          </p:cNvPr>
          <p:cNvSpPr/>
          <p:nvPr/>
        </p:nvSpPr>
        <p:spPr>
          <a:xfrm>
            <a:off x="731974" y="1707654"/>
            <a:ext cx="576064" cy="60665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91A8BE8-BA96-4E42-B682-13F6CE377B4E}"/>
              </a:ext>
            </a:extLst>
          </p:cNvPr>
          <p:cNvSpPr/>
          <p:nvPr/>
        </p:nvSpPr>
        <p:spPr>
          <a:xfrm>
            <a:off x="1435658" y="1698440"/>
            <a:ext cx="545875" cy="51326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8161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707904" y="2029594"/>
            <a:ext cx="5436096" cy="12961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815916" y="2571750"/>
            <a:ext cx="5220072" cy="576064"/>
          </a:xfrm>
        </p:spPr>
        <p:txBody>
          <a:bodyPr/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Summary &amp; Future Extension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63516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C0CD849F-14CA-2D4B-809A-7A9F8C4557D4}"/>
              </a:ext>
            </a:extLst>
          </p:cNvPr>
          <p:cNvSpPr/>
          <p:nvPr/>
        </p:nvSpPr>
        <p:spPr>
          <a:xfrm>
            <a:off x="1738" y="1175514"/>
            <a:ext cx="9144000" cy="338437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" name="Text Placeholder 1">
            <a:extLst>
              <a:ext uri="{FF2B5EF4-FFF2-40B4-BE49-F238E27FC236}">
                <a16:creationId xmlns:a16="http://schemas.microsoft.com/office/drawing/2014/main" id="{75193628-CD6D-434F-9242-047F7BD72507}"/>
              </a:ext>
            </a:extLst>
          </p:cNvPr>
          <p:cNvSpPr txBox="1">
            <a:spLocks/>
          </p:cNvSpPr>
          <p:nvPr/>
        </p:nvSpPr>
        <p:spPr>
          <a:xfrm>
            <a:off x="152400" y="2758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solidFill>
                  <a:schemeClr val="accent1"/>
                </a:solidFill>
              </a:rPr>
              <a:t>S</a:t>
            </a:r>
            <a:r>
              <a:rPr lang="en-US" altLang="ja-JP" sz="3200" b="1" dirty="0">
                <a:solidFill>
                  <a:schemeClr val="accent1"/>
                </a:solidFill>
              </a:rPr>
              <a:t>ummary</a:t>
            </a:r>
            <a:endParaRPr lang="ko-KR" altLang="en-US" sz="3200" b="1" dirty="0">
              <a:solidFill>
                <a:schemeClr val="accent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CB7D056-C4E3-894A-8B41-67BA553C1E00}"/>
              </a:ext>
            </a:extLst>
          </p:cNvPr>
          <p:cNvSpPr txBox="1"/>
          <p:nvPr/>
        </p:nvSpPr>
        <p:spPr>
          <a:xfrm>
            <a:off x="467544" y="1783596"/>
            <a:ext cx="1012069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accent1"/>
                </a:solidFill>
                <a:cs typeface="Arial" pitchFamily="34" charset="0"/>
              </a:rPr>
              <a:t>Model</a:t>
            </a:r>
            <a:r>
              <a:rPr lang="zh-CN" altLang="en-US" sz="1600" b="1" dirty="0">
                <a:solidFill>
                  <a:schemeClr val="accent1"/>
                </a:solidFill>
                <a:cs typeface="Arial" pitchFamily="34" charset="0"/>
              </a:rPr>
              <a:t> </a:t>
            </a:r>
            <a:r>
              <a:rPr lang="en-US" altLang="zh-CN" sz="1600" b="1" dirty="0">
                <a:solidFill>
                  <a:schemeClr val="accent1"/>
                </a:solidFill>
                <a:cs typeface="Arial" pitchFamily="34" charset="0"/>
              </a:rPr>
              <a:t>0</a:t>
            </a:r>
            <a:endParaRPr lang="ko-KR" altLang="en-US" sz="16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56C708A-D7D0-8749-AFE3-0DF81BAD26AF}"/>
              </a:ext>
            </a:extLst>
          </p:cNvPr>
          <p:cNvSpPr txBox="1"/>
          <p:nvPr/>
        </p:nvSpPr>
        <p:spPr>
          <a:xfrm>
            <a:off x="467544" y="2570859"/>
            <a:ext cx="1012069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accent1"/>
                </a:solidFill>
                <a:cs typeface="Arial" pitchFamily="34" charset="0"/>
              </a:rPr>
              <a:t>Model</a:t>
            </a:r>
            <a:r>
              <a:rPr lang="zh-CN" altLang="en-US" sz="1600" b="1" dirty="0">
                <a:solidFill>
                  <a:schemeClr val="accent1"/>
                </a:solidFill>
                <a:cs typeface="Arial" pitchFamily="34" charset="0"/>
              </a:rPr>
              <a:t> </a:t>
            </a:r>
            <a:r>
              <a:rPr lang="en-US" altLang="zh-CN" sz="1600" b="1" dirty="0">
                <a:solidFill>
                  <a:schemeClr val="accent1"/>
                </a:solidFill>
                <a:cs typeface="Arial" pitchFamily="34" charset="0"/>
              </a:rPr>
              <a:t>1</a:t>
            </a:r>
            <a:endParaRPr lang="ko-KR" altLang="en-US" sz="16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144CC58-C653-F246-A5E5-CA82B71879F2}"/>
              </a:ext>
            </a:extLst>
          </p:cNvPr>
          <p:cNvSpPr txBox="1"/>
          <p:nvPr/>
        </p:nvSpPr>
        <p:spPr>
          <a:xfrm>
            <a:off x="467543" y="3432860"/>
            <a:ext cx="1012069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accent1"/>
                </a:solidFill>
                <a:cs typeface="Arial" pitchFamily="34" charset="0"/>
              </a:rPr>
              <a:t>Model</a:t>
            </a:r>
            <a:r>
              <a:rPr lang="zh-CN" altLang="en-US" sz="1600" b="1" dirty="0">
                <a:solidFill>
                  <a:schemeClr val="accent1"/>
                </a:solidFill>
                <a:cs typeface="Arial" pitchFamily="34" charset="0"/>
              </a:rPr>
              <a:t> </a:t>
            </a:r>
            <a:r>
              <a:rPr lang="en-US" altLang="zh-CN" sz="1600" b="1" dirty="0">
                <a:solidFill>
                  <a:schemeClr val="accent1"/>
                </a:solidFill>
                <a:cs typeface="Arial" pitchFamily="34" charset="0"/>
              </a:rPr>
              <a:t>2</a:t>
            </a:r>
            <a:endParaRPr lang="ko-KR" altLang="en-US" sz="16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49B8DE0-C1AA-314E-9196-916CB540F4BC}"/>
              </a:ext>
            </a:extLst>
          </p:cNvPr>
          <p:cNvSpPr txBox="1"/>
          <p:nvPr/>
        </p:nvSpPr>
        <p:spPr>
          <a:xfrm>
            <a:off x="1695637" y="1783595"/>
            <a:ext cx="45210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  <a:cs typeface="Arial" pitchFamily="34" charset="0"/>
              </a:rPr>
              <a:t>Sensitive</a:t>
            </a:r>
            <a:r>
              <a:rPr lang="zh-CN" altLang="en-US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zh-CN" sz="1600" dirty="0">
                <a:solidFill>
                  <a:schemeClr val="bg1"/>
                </a:solidFill>
                <a:cs typeface="Arial" pitchFamily="34" charset="0"/>
              </a:rPr>
              <a:t>Indicator</a:t>
            </a:r>
            <a:endParaRPr lang="en-US" altLang="ko-KR" sz="16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C5CC6FE-15B2-5D44-ADA4-83EB7CB4A56B}"/>
              </a:ext>
            </a:extLst>
          </p:cNvPr>
          <p:cNvSpPr txBox="1"/>
          <p:nvPr/>
        </p:nvSpPr>
        <p:spPr>
          <a:xfrm>
            <a:off x="1704508" y="2570860"/>
            <a:ext cx="45210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  <a:cs typeface="Arial" pitchFamily="34" charset="0"/>
              </a:rPr>
              <a:t>Parameter</a:t>
            </a:r>
            <a:r>
              <a:rPr lang="zh-CN" altLang="en-US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SG" altLang="zh-CN" sz="1600" dirty="0" err="1">
                <a:solidFill>
                  <a:schemeClr val="bg1"/>
                </a:solidFill>
                <a:cs typeface="Arial" pitchFamily="34" charset="0"/>
              </a:rPr>
              <a:t>Optimiz</a:t>
            </a:r>
            <a:r>
              <a:rPr lang="en-US" altLang="zh-CN" sz="1600" dirty="0" err="1">
                <a:solidFill>
                  <a:schemeClr val="bg1"/>
                </a:solidFill>
                <a:cs typeface="Arial" pitchFamily="34" charset="0"/>
              </a:rPr>
              <a:t>ation</a:t>
            </a:r>
            <a:r>
              <a:rPr lang="zh-CN" altLang="en-US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endParaRPr lang="en-US" altLang="ko-KR" sz="16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3D60539-3B0B-C14F-8B02-AFD95C2D7188}"/>
              </a:ext>
            </a:extLst>
          </p:cNvPr>
          <p:cNvSpPr txBox="1"/>
          <p:nvPr/>
        </p:nvSpPr>
        <p:spPr>
          <a:xfrm>
            <a:off x="1719797" y="3412154"/>
            <a:ext cx="45210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  <a:cs typeface="Arial" pitchFamily="34" charset="0"/>
              </a:rPr>
              <a:t>Extension</a:t>
            </a:r>
            <a:endParaRPr lang="en-US" altLang="ko-KR" sz="16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9" name="Donut 39">
            <a:extLst>
              <a:ext uri="{FF2B5EF4-FFF2-40B4-BE49-F238E27FC236}">
                <a16:creationId xmlns:a16="http://schemas.microsoft.com/office/drawing/2014/main" id="{3113629D-3B84-1A44-9536-CCA9933E6EC8}"/>
              </a:ext>
            </a:extLst>
          </p:cNvPr>
          <p:cNvSpPr/>
          <p:nvPr/>
        </p:nvSpPr>
        <p:spPr>
          <a:xfrm rot="5400000">
            <a:off x="807179" y="2169129"/>
            <a:ext cx="332796" cy="354750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152300" y="922782"/>
                </a:moveTo>
                <a:lnTo>
                  <a:pt x="2354400" y="1620000"/>
                </a:lnTo>
                <a:lnTo>
                  <a:pt x="1152300" y="2317218"/>
                </a:lnTo>
                <a:close/>
                <a:moveTo>
                  <a:pt x="1620000" y="342403"/>
                </a:moveTo>
                <a:cubicBezTo>
                  <a:pt x="914403" y="342403"/>
                  <a:pt x="342403" y="914403"/>
                  <a:pt x="342403" y="1620000"/>
                </a:cubicBezTo>
                <a:cubicBezTo>
                  <a:pt x="342403" y="2325597"/>
                  <a:pt x="914403" y="2897597"/>
                  <a:pt x="1620000" y="2897597"/>
                </a:cubicBezTo>
                <a:cubicBezTo>
                  <a:pt x="2325597" y="2897597"/>
                  <a:pt x="2897597" y="2325597"/>
                  <a:pt x="2897597" y="1620000"/>
                </a:cubicBezTo>
                <a:cubicBezTo>
                  <a:pt x="2897597" y="914403"/>
                  <a:pt x="2325597" y="342403"/>
                  <a:pt x="1620000" y="342403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0" name="Donut 39">
            <a:extLst>
              <a:ext uri="{FF2B5EF4-FFF2-40B4-BE49-F238E27FC236}">
                <a16:creationId xmlns:a16="http://schemas.microsoft.com/office/drawing/2014/main" id="{2CCA05BE-AF7A-3240-BADE-D90DB5ECF67F}"/>
              </a:ext>
            </a:extLst>
          </p:cNvPr>
          <p:cNvSpPr/>
          <p:nvPr/>
        </p:nvSpPr>
        <p:spPr>
          <a:xfrm rot="5400000">
            <a:off x="834000" y="2994055"/>
            <a:ext cx="332796" cy="354750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152300" y="922782"/>
                </a:moveTo>
                <a:lnTo>
                  <a:pt x="2354400" y="1620000"/>
                </a:lnTo>
                <a:lnTo>
                  <a:pt x="1152300" y="2317218"/>
                </a:lnTo>
                <a:close/>
                <a:moveTo>
                  <a:pt x="1620000" y="342403"/>
                </a:moveTo>
                <a:cubicBezTo>
                  <a:pt x="914403" y="342403"/>
                  <a:pt x="342403" y="914403"/>
                  <a:pt x="342403" y="1620000"/>
                </a:cubicBezTo>
                <a:cubicBezTo>
                  <a:pt x="342403" y="2325597"/>
                  <a:pt x="914403" y="2897597"/>
                  <a:pt x="1620000" y="2897597"/>
                </a:cubicBezTo>
                <a:cubicBezTo>
                  <a:pt x="2325597" y="2897597"/>
                  <a:pt x="2897597" y="2325597"/>
                  <a:pt x="2897597" y="1620000"/>
                </a:cubicBezTo>
                <a:cubicBezTo>
                  <a:pt x="2897597" y="914403"/>
                  <a:pt x="2325597" y="342403"/>
                  <a:pt x="1620000" y="342403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521390F-93EE-B143-94A7-3D8430FF92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0263247"/>
              </p:ext>
            </p:extLst>
          </p:nvPr>
        </p:nvGraphicFramePr>
        <p:xfrm>
          <a:off x="4173283" y="1517983"/>
          <a:ext cx="4536503" cy="2699438"/>
        </p:xfrm>
        <a:graphic>
          <a:graphicData uri="http://schemas.openxmlformats.org/drawingml/2006/table">
            <a:tbl>
              <a:tblPr>
                <a:tableStyleId>{21E4AEA4-8DFA-4A89-87EB-49C32662AFE0}</a:tableStyleId>
              </a:tblPr>
              <a:tblGrid>
                <a:gridCol w="1550209">
                  <a:extLst>
                    <a:ext uri="{9D8B030D-6E8A-4147-A177-3AD203B41FA5}">
                      <a16:colId xmlns:a16="http://schemas.microsoft.com/office/drawing/2014/main" val="3302494921"/>
                    </a:ext>
                  </a:extLst>
                </a:gridCol>
                <a:gridCol w="1042079">
                  <a:extLst>
                    <a:ext uri="{9D8B030D-6E8A-4147-A177-3AD203B41FA5}">
                      <a16:colId xmlns:a16="http://schemas.microsoft.com/office/drawing/2014/main" val="241020125"/>
                    </a:ext>
                  </a:extLst>
                </a:gridCol>
                <a:gridCol w="1013089">
                  <a:extLst>
                    <a:ext uri="{9D8B030D-6E8A-4147-A177-3AD203B41FA5}">
                      <a16:colId xmlns:a16="http://schemas.microsoft.com/office/drawing/2014/main" val="3323917680"/>
                    </a:ext>
                  </a:extLst>
                </a:gridCol>
                <a:gridCol w="931126">
                  <a:extLst>
                    <a:ext uri="{9D8B030D-6E8A-4147-A177-3AD203B41FA5}">
                      <a16:colId xmlns:a16="http://schemas.microsoft.com/office/drawing/2014/main" val="3277641375"/>
                    </a:ext>
                  </a:extLst>
                </a:gridCol>
              </a:tblGrid>
              <a:tr h="481954"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 dirty="0">
                          <a:effectLst/>
                        </a:rPr>
                        <a:t>Ratio</a:t>
                      </a:r>
                      <a:endParaRPr lang="en-SG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SG" sz="1200" u="none" strike="noStrike" dirty="0">
                          <a:effectLst/>
                        </a:rPr>
                        <a:t>Model 0</a:t>
                      </a:r>
                      <a:endParaRPr lang="en-SG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SG" sz="1200" u="none" strike="noStrike" dirty="0">
                          <a:effectLst/>
                        </a:rPr>
                        <a:t>Model 1</a:t>
                      </a:r>
                      <a:endParaRPr lang="en-SG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 dirty="0">
                          <a:effectLst/>
                        </a:rPr>
                        <a:t>Model 2</a:t>
                      </a:r>
                      <a:endParaRPr lang="en-SG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35548358"/>
                  </a:ext>
                </a:extLst>
              </a:tr>
              <a:tr h="234092"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>
                          <a:effectLst/>
                        </a:rPr>
                        <a:t>Net value</a:t>
                      </a:r>
                      <a:endParaRPr lang="en-SG" sz="1200" b="1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SG" sz="1200" u="none" strike="noStrike">
                          <a:effectLst/>
                        </a:rPr>
                        <a:t>1.12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SG" sz="1200" u="none" strike="noStrike">
                          <a:effectLst/>
                        </a:rPr>
                        <a:t>1.13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>
                          <a:effectLst/>
                        </a:rPr>
                        <a:t>1.19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72501700"/>
                  </a:ext>
                </a:extLst>
              </a:tr>
              <a:tr h="406466"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>
                          <a:effectLst/>
                        </a:rPr>
                        <a:t>Annualized reutrn</a:t>
                      </a:r>
                      <a:endParaRPr lang="en-SG" sz="1200" b="1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SG" sz="1200" u="none" strike="noStrike">
                          <a:effectLst/>
                        </a:rPr>
                        <a:t>6.30%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SG" sz="1200" u="none" strike="noStrike">
                          <a:effectLst/>
                        </a:rPr>
                        <a:t>6.83%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>
                          <a:effectLst/>
                        </a:rPr>
                        <a:t>9.44%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52670051"/>
                  </a:ext>
                </a:extLst>
              </a:tr>
              <a:tr h="406466"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>
                          <a:effectLst/>
                        </a:rPr>
                        <a:t>Annualized volatility</a:t>
                      </a:r>
                      <a:endParaRPr lang="en-SG" sz="1200" b="1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SG" sz="1200" u="none" strike="noStrike">
                          <a:effectLst/>
                        </a:rPr>
                        <a:t>12.91%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SG" sz="1200" u="none" strike="noStrike">
                          <a:effectLst/>
                        </a:rPr>
                        <a:t>12.91%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>
                          <a:effectLst/>
                        </a:rPr>
                        <a:t>10.83%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8285739"/>
                  </a:ext>
                </a:extLst>
              </a:tr>
              <a:tr h="234092"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>
                          <a:effectLst/>
                        </a:rPr>
                        <a:t>Sharpe ratio</a:t>
                      </a:r>
                      <a:endParaRPr lang="en-SG" sz="1200" b="1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SG" sz="1200" u="none" strike="noStrike">
                          <a:effectLst/>
                        </a:rPr>
                        <a:t>0.49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SG" sz="1200" u="none" strike="noStrike">
                          <a:effectLst/>
                        </a:rPr>
                        <a:t>0.53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>
                          <a:effectLst/>
                        </a:rPr>
                        <a:t>0.87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626225419"/>
                  </a:ext>
                </a:extLst>
              </a:tr>
              <a:tr h="234092"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>
                          <a:effectLst/>
                        </a:rPr>
                        <a:t>Maxdrawdown</a:t>
                      </a:r>
                      <a:endParaRPr lang="en-SG" sz="1200" b="1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SG" sz="1200" u="none" strike="noStrike">
                          <a:effectLst/>
                        </a:rPr>
                        <a:t>17.49%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SG" sz="1200" u="none" strike="noStrike">
                          <a:effectLst/>
                        </a:rPr>
                        <a:t>17.54%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>
                          <a:effectLst/>
                        </a:rPr>
                        <a:t>14.24%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69615229"/>
                  </a:ext>
                </a:extLst>
              </a:tr>
              <a:tr h="234092"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>
                          <a:effectLst/>
                        </a:rPr>
                        <a:t>Winning rate</a:t>
                      </a:r>
                      <a:endParaRPr lang="en-SG" sz="1200" b="1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SG" sz="1200" u="none" strike="noStrike">
                          <a:effectLst/>
                        </a:rPr>
                        <a:t>31.58%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SG" sz="1200" u="none" strike="noStrike">
                          <a:effectLst/>
                        </a:rPr>
                        <a:t>31.95%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>
                          <a:effectLst/>
                        </a:rPr>
                        <a:t>32.61%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42595536"/>
                  </a:ext>
                </a:extLst>
              </a:tr>
              <a:tr h="234092"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>
                          <a:effectLst/>
                        </a:rPr>
                        <a:t>Trading times</a:t>
                      </a:r>
                      <a:endParaRPr lang="en-SG" sz="1200" b="1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SG" sz="1200" u="none" strike="noStrike">
                          <a:effectLst/>
                        </a:rPr>
                        <a:t>171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SG" sz="1200" u="none" strike="noStrike">
                          <a:effectLst/>
                        </a:rPr>
                        <a:t>169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>
                          <a:effectLst/>
                        </a:rPr>
                        <a:t>138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692975720"/>
                  </a:ext>
                </a:extLst>
              </a:tr>
              <a:tr h="234092"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>
                          <a:effectLst/>
                        </a:rPr>
                        <a:t>p&amp;l ratio</a:t>
                      </a:r>
                      <a:endParaRPr lang="en-SG" sz="1200" b="1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SG" sz="1200" u="none" strike="noStrike">
                          <a:effectLst/>
                        </a:rPr>
                        <a:t>1.23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SG" sz="1200" u="none" strike="noStrike">
                          <a:effectLst/>
                        </a:rPr>
                        <a:t>1.26</a:t>
                      </a:r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u="none" strike="noStrike" dirty="0">
                          <a:effectLst/>
                        </a:rPr>
                        <a:t>1.56</a:t>
                      </a:r>
                      <a:endParaRPr lang="en-SG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3536275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420053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8237B8FA-4858-3147-BF86-3E5D1754B3A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123478"/>
            <a:ext cx="9144000" cy="576064"/>
          </a:xfrm>
        </p:spPr>
        <p:txBody>
          <a:bodyPr/>
          <a:lstStyle/>
          <a:p>
            <a:r>
              <a:rPr lang="en-US" altLang="zh-CN" sz="2800" b="1" dirty="0">
                <a:solidFill>
                  <a:schemeClr val="accent1"/>
                </a:solidFill>
              </a:rPr>
              <a:t>Future</a:t>
            </a:r>
            <a:r>
              <a:rPr lang="zh-CN" altLang="en-US" sz="2800" b="1" dirty="0">
                <a:solidFill>
                  <a:schemeClr val="accent1"/>
                </a:solidFill>
              </a:rPr>
              <a:t> </a:t>
            </a:r>
            <a:r>
              <a:rPr lang="en-US" sz="2800" b="1" dirty="0">
                <a:solidFill>
                  <a:schemeClr val="accent1"/>
                </a:solidFill>
              </a:rPr>
              <a:t>Extension</a:t>
            </a:r>
            <a:endParaRPr lang="ko-KR" altLang="en-US" sz="2800" b="1" dirty="0">
              <a:solidFill>
                <a:schemeClr val="accent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F30EB4-1E39-DD4D-A924-926161A87F39}"/>
              </a:ext>
            </a:extLst>
          </p:cNvPr>
          <p:cNvSpPr txBox="1"/>
          <p:nvPr/>
        </p:nvSpPr>
        <p:spPr>
          <a:xfrm>
            <a:off x="683568" y="987574"/>
            <a:ext cx="741682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Market: Stock market may not be a good universe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Data Frequency: High frequent data may be better</a:t>
            </a:r>
          </a:p>
          <a:p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Additional Indicator needed: Too sensitive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Other Application: Kalman filter estimates hedge ratio in pair trading (which is not allowed in this project)</a:t>
            </a:r>
          </a:p>
        </p:txBody>
      </p:sp>
    </p:spTree>
    <p:extLst>
      <p:ext uri="{BB962C8B-B14F-4D97-AF65-F5344CB8AC3E}">
        <p14:creationId xmlns:p14="http://schemas.microsoft.com/office/powerpoint/2010/main" val="38842162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707904" y="2029594"/>
            <a:ext cx="5436096" cy="12961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815916" y="2389634"/>
            <a:ext cx="5220072" cy="576064"/>
          </a:xfrm>
        </p:spPr>
        <p:txBody>
          <a:bodyPr/>
          <a:lstStyle/>
          <a:p>
            <a:r>
              <a:rPr lang="en-US" altLang="ko-KR" sz="2800" dirty="0">
                <a:solidFill>
                  <a:schemeClr val="bg1"/>
                </a:solidFill>
              </a:rPr>
              <a:t>Introduction &amp; Methodology	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83619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sz="2800" b="1" dirty="0">
                <a:solidFill>
                  <a:srgbClr val="0072C0"/>
                </a:solidFill>
              </a:rPr>
              <a:t>Trend Based Trading Strategy</a:t>
            </a:r>
            <a:endParaRPr lang="ko-KR" altLang="en-US" sz="2800" b="1" dirty="0">
              <a:solidFill>
                <a:srgbClr val="0072C0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solidFill>
                  <a:srgbClr val="0072C0"/>
                </a:solidFill>
              </a:rPr>
              <a:t>Pros and Cons of Common Indicators Used to Define Trends:</a:t>
            </a:r>
          </a:p>
        </p:txBody>
      </p:sp>
      <p:sp>
        <p:nvSpPr>
          <p:cNvPr id="14" name="Frame 13"/>
          <p:cNvSpPr/>
          <p:nvPr/>
        </p:nvSpPr>
        <p:spPr>
          <a:xfrm>
            <a:off x="548488" y="1219494"/>
            <a:ext cx="2376264" cy="3091928"/>
          </a:xfrm>
          <a:prstGeom prst="frame">
            <a:avLst>
              <a:gd name="adj1" fmla="val 141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Frame 15"/>
          <p:cNvSpPr/>
          <p:nvPr/>
        </p:nvSpPr>
        <p:spPr>
          <a:xfrm>
            <a:off x="3248843" y="1219494"/>
            <a:ext cx="2376264" cy="3091928"/>
          </a:xfrm>
          <a:prstGeom prst="frame">
            <a:avLst>
              <a:gd name="adj1" fmla="val 141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383923" y="3375318"/>
            <a:ext cx="2106104" cy="842791"/>
          </a:xfrm>
          <a:prstGeom prst="rect">
            <a:avLst/>
          </a:prstGeom>
          <a:solidFill>
            <a:schemeClr val="accent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25" name="Group 24"/>
          <p:cNvGrpSpPr/>
          <p:nvPr/>
        </p:nvGrpSpPr>
        <p:grpSpPr>
          <a:xfrm>
            <a:off x="3500060" y="3492012"/>
            <a:ext cx="1873020" cy="657956"/>
            <a:chOff x="3779225" y="3181606"/>
            <a:chExt cx="1584864" cy="657956"/>
          </a:xfrm>
          <a:noFill/>
        </p:grpSpPr>
        <p:sp>
          <p:nvSpPr>
            <p:cNvPr id="26" name="Text Placeholder 17"/>
            <p:cNvSpPr txBox="1">
              <a:spLocks/>
            </p:cNvSpPr>
            <p:nvPr/>
          </p:nvSpPr>
          <p:spPr>
            <a:xfrm>
              <a:off x="3779225" y="3181606"/>
              <a:ext cx="1584177" cy="246087"/>
            </a:xfrm>
            <a:prstGeom prst="rect">
              <a:avLst/>
            </a:prstGeom>
            <a:grpFill/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4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MACD</a:t>
              </a:r>
            </a:p>
          </p:txBody>
        </p:sp>
        <p:sp>
          <p:nvSpPr>
            <p:cNvPr id="27" name="Text Placeholder 18"/>
            <p:cNvSpPr txBox="1">
              <a:spLocks/>
            </p:cNvSpPr>
            <p:nvPr/>
          </p:nvSpPr>
          <p:spPr>
            <a:xfrm>
              <a:off x="3779912" y="3427693"/>
              <a:ext cx="1584177" cy="411869"/>
            </a:xfrm>
            <a:prstGeom prst="rect">
              <a:avLst/>
            </a:prstGeom>
            <a:grpFill/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2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Moving Average </a:t>
              </a:r>
            </a:p>
            <a:p>
              <a:pPr marL="0" indent="0" algn="ctr">
                <a:buNone/>
              </a:pPr>
              <a:r>
                <a:rPr lang="en-US" sz="11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Convergence/Divergence</a:t>
              </a:r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4E62643D-93A6-4C44-A6F4-5DAAC11F5FBE}"/>
              </a:ext>
            </a:extLst>
          </p:cNvPr>
          <p:cNvSpPr/>
          <p:nvPr/>
        </p:nvSpPr>
        <p:spPr>
          <a:xfrm>
            <a:off x="700212" y="3375318"/>
            <a:ext cx="2106104" cy="842791"/>
          </a:xfrm>
          <a:prstGeom prst="rect">
            <a:avLst/>
          </a:prstGeom>
          <a:solidFill>
            <a:schemeClr val="accent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F08EEA4-A0A2-4A4C-ACF6-E2FB285EF517}"/>
              </a:ext>
            </a:extLst>
          </p:cNvPr>
          <p:cNvGrpSpPr/>
          <p:nvPr/>
        </p:nvGrpSpPr>
        <p:grpSpPr>
          <a:xfrm>
            <a:off x="816349" y="3492012"/>
            <a:ext cx="1890232" cy="639662"/>
            <a:chOff x="3779225" y="3181606"/>
            <a:chExt cx="1599428" cy="639662"/>
          </a:xfrm>
          <a:noFill/>
        </p:grpSpPr>
        <p:sp>
          <p:nvSpPr>
            <p:cNvPr id="32" name="Text Placeholder 17">
              <a:extLst>
                <a:ext uri="{FF2B5EF4-FFF2-40B4-BE49-F238E27FC236}">
                  <a16:creationId xmlns:a16="http://schemas.microsoft.com/office/drawing/2014/main" id="{77C7326E-4A87-4F00-A729-FD36FAF6446F}"/>
                </a:ext>
              </a:extLst>
            </p:cNvPr>
            <p:cNvSpPr txBox="1">
              <a:spLocks/>
            </p:cNvSpPr>
            <p:nvPr/>
          </p:nvSpPr>
          <p:spPr>
            <a:xfrm>
              <a:off x="3779225" y="3181606"/>
              <a:ext cx="1584177" cy="246087"/>
            </a:xfrm>
            <a:prstGeom prst="rect">
              <a:avLst/>
            </a:prstGeom>
            <a:grpFill/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4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MA</a:t>
              </a:r>
            </a:p>
          </p:txBody>
        </p:sp>
        <p:sp>
          <p:nvSpPr>
            <p:cNvPr id="33" name="Text Placeholder 18">
              <a:extLst>
                <a:ext uri="{FF2B5EF4-FFF2-40B4-BE49-F238E27FC236}">
                  <a16:creationId xmlns:a16="http://schemas.microsoft.com/office/drawing/2014/main" id="{F4D9F680-8EEB-4741-B35A-7224AE11A141}"/>
                </a:ext>
              </a:extLst>
            </p:cNvPr>
            <p:cNvSpPr txBox="1">
              <a:spLocks/>
            </p:cNvSpPr>
            <p:nvPr/>
          </p:nvSpPr>
          <p:spPr>
            <a:xfrm>
              <a:off x="3794476" y="3427693"/>
              <a:ext cx="1584177" cy="393575"/>
            </a:xfrm>
            <a:prstGeom prst="rect">
              <a:avLst/>
            </a:prstGeom>
            <a:grpFill/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2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Moving Average </a:t>
              </a:r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1A7E488D-C91C-4B97-9B0C-65DB6D63BB4A}"/>
              </a:ext>
            </a:extLst>
          </p:cNvPr>
          <p:cNvSpPr txBox="1"/>
          <p:nvPr/>
        </p:nvSpPr>
        <p:spPr>
          <a:xfrm>
            <a:off x="570427" y="1254129"/>
            <a:ext cx="5451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accent1"/>
                </a:solidFill>
                <a:cs typeface="Arial" pitchFamily="34" charset="0"/>
              </a:rPr>
              <a:t>Pros</a:t>
            </a:r>
            <a:endParaRPr lang="ko-KR" altLang="en-US" sz="12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5205619-E402-4E2B-8ACB-FC921D31A753}"/>
              </a:ext>
            </a:extLst>
          </p:cNvPr>
          <p:cNvSpPr txBox="1"/>
          <p:nvPr/>
        </p:nvSpPr>
        <p:spPr>
          <a:xfrm>
            <a:off x="671737" y="2444043"/>
            <a:ext cx="2106104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50" dirty="0">
                <a:cs typeface="Arial" pitchFamily="34" charset="0"/>
              </a:rPr>
              <a:t>Subjective flexibility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50" dirty="0">
                <a:cs typeface="Arial" pitchFamily="34" charset="0"/>
              </a:rPr>
              <a:t>Prone to false signals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50" dirty="0">
                <a:cs typeface="Arial" pitchFamily="34" charset="0"/>
              </a:rPr>
              <a:t>Lagging indicators</a:t>
            </a:r>
            <a:endParaRPr lang="ko-KR" altLang="en-US" sz="1050" dirty="0">
              <a:cs typeface="Arial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94D0960-6406-4AD7-A148-F0B7FAA770B8}"/>
              </a:ext>
            </a:extLst>
          </p:cNvPr>
          <p:cNvSpPr txBox="1"/>
          <p:nvPr/>
        </p:nvSpPr>
        <p:spPr>
          <a:xfrm>
            <a:off x="570427" y="2212230"/>
            <a:ext cx="6171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accent1"/>
                </a:solidFill>
                <a:cs typeface="Arial" pitchFamily="34" charset="0"/>
              </a:rPr>
              <a:t>Cons</a:t>
            </a:r>
            <a:endParaRPr lang="ko-KR" altLang="en-US" sz="12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728508E-F172-4DA1-8EDB-1E168D801948}"/>
              </a:ext>
            </a:extLst>
          </p:cNvPr>
          <p:cNvSpPr txBox="1"/>
          <p:nvPr/>
        </p:nvSpPr>
        <p:spPr>
          <a:xfrm>
            <a:off x="670164" y="1524471"/>
            <a:ext cx="210610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50" dirty="0">
                <a:cs typeface="Arial" pitchFamily="34" charset="0"/>
              </a:rPr>
              <a:t>Simple yet informative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ko-KR" altLang="en-US" sz="1050" dirty="0">
              <a:cs typeface="Arial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766E6A8-F4BB-4F14-8ED8-13797D4CCCE1}"/>
              </a:ext>
            </a:extLst>
          </p:cNvPr>
          <p:cNvSpPr txBox="1"/>
          <p:nvPr/>
        </p:nvSpPr>
        <p:spPr>
          <a:xfrm>
            <a:off x="3329743" y="1493940"/>
            <a:ext cx="2160284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50" dirty="0">
                <a:cs typeface="Arial" pitchFamily="34" charset="0"/>
              </a:rPr>
              <a:t>I</a:t>
            </a:r>
            <a:r>
              <a:rPr lang="en-US" altLang="zh-CN" sz="1050" dirty="0">
                <a:cs typeface="Arial" pitchFamily="34" charset="0"/>
              </a:rPr>
              <a:t>ncorporates both momentum and trend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50" dirty="0">
                <a:cs typeface="Arial" pitchFamily="34" charset="0"/>
              </a:rPr>
              <a:t>Takes out some lags by using exponential moving average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ko-KR" altLang="en-US" sz="1050" dirty="0">
              <a:cs typeface="Arial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A963ED6-6181-4B22-9050-68605B6FB1DE}"/>
              </a:ext>
            </a:extLst>
          </p:cNvPr>
          <p:cNvSpPr txBox="1"/>
          <p:nvPr/>
        </p:nvSpPr>
        <p:spPr>
          <a:xfrm>
            <a:off x="3311454" y="1254129"/>
            <a:ext cx="5451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accent1"/>
                </a:solidFill>
                <a:cs typeface="Arial" pitchFamily="34" charset="0"/>
              </a:rPr>
              <a:t>Pros</a:t>
            </a:r>
            <a:endParaRPr lang="ko-KR" altLang="en-US" sz="12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2BBAE0E-9094-4DA0-A53B-C408EA89024B}"/>
              </a:ext>
            </a:extLst>
          </p:cNvPr>
          <p:cNvSpPr txBox="1"/>
          <p:nvPr/>
        </p:nvSpPr>
        <p:spPr>
          <a:xfrm>
            <a:off x="3311454" y="2212230"/>
            <a:ext cx="6171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accent1"/>
                </a:solidFill>
                <a:cs typeface="Arial" pitchFamily="34" charset="0"/>
              </a:rPr>
              <a:t>Cons</a:t>
            </a:r>
            <a:endParaRPr lang="ko-KR" altLang="en-US" sz="12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62BCED8-DDE3-4CEC-B864-D22D94323F5B}"/>
              </a:ext>
            </a:extLst>
          </p:cNvPr>
          <p:cNvSpPr txBox="1"/>
          <p:nvPr/>
        </p:nvSpPr>
        <p:spPr>
          <a:xfrm>
            <a:off x="3302863" y="2423362"/>
            <a:ext cx="210610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50" dirty="0">
                <a:cs typeface="Arial" pitchFamily="34" charset="0"/>
              </a:rPr>
              <a:t>Short-term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50" dirty="0">
                <a:cs typeface="Arial" pitchFamily="34" charset="0"/>
              </a:rPr>
              <a:t>Lagging indicators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A466AA91-EDE7-4692-B7C3-E25FC3FD086B}"/>
              </a:ext>
            </a:extLst>
          </p:cNvPr>
          <p:cNvGrpSpPr/>
          <p:nvPr/>
        </p:nvGrpSpPr>
        <p:grpSpPr>
          <a:xfrm>
            <a:off x="5841032" y="1315227"/>
            <a:ext cx="3302968" cy="602314"/>
            <a:chOff x="803640" y="3362835"/>
            <a:chExt cx="2303181" cy="602314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A6DE76B4-F78D-498B-80BC-FE6DF5A81092}"/>
                </a:ext>
              </a:extLst>
            </p:cNvPr>
            <p:cNvSpPr txBox="1"/>
            <p:nvPr/>
          </p:nvSpPr>
          <p:spPr>
            <a:xfrm>
              <a:off x="803640" y="3688150"/>
              <a:ext cx="230318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No clear guide on length of rolling window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3BD9D87B-631F-456E-A216-39EA17E2AD68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S</a:t>
              </a:r>
              <a:r>
                <a:rPr lang="en-US" altLang="zh-CN" sz="1200" b="1" dirty="0">
                  <a:solidFill>
                    <a:schemeClr val="bg1"/>
                  </a:solidFill>
                  <a:cs typeface="Arial" pitchFamily="34" charset="0"/>
                </a:rPr>
                <a:t>ubjective Flexibility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F681B4D1-F107-4649-BC28-19074B4218E9}"/>
              </a:ext>
            </a:extLst>
          </p:cNvPr>
          <p:cNvGrpSpPr/>
          <p:nvPr/>
        </p:nvGrpSpPr>
        <p:grpSpPr>
          <a:xfrm>
            <a:off x="5841032" y="2111438"/>
            <a:ext cx="3302968" cy="602314"/>
            <a:chOff x="803640" y="3362835"/>
            <a:chExt cx="2303181" cy="602314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6756674C-6149-4FF5-961C-B4E74B21B9FF}"/>
                </a:ext>
              </a:extLst>
            </p:cNvPr>
            <p:cNvSpPr txBox="1"/>
            <p:nvPr/>
          </p:nvSpPr>
          <p:spPr>
            <a:xfrm>
              <a:off x="803640" y="3688150"/>
              <a:ext cx="230318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The trend is already there when signal comes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FCAB1711-E5B3-4455-9BDD-DE4AB5186D76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Lagging Indicator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215746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sz="2800" b="1" dirty="0">
                <a:solidFill>
                  <a:schemeClr val="accent1"/>
                </a:solidFill>
              </a:rPr>
              <a:t>Kalman Filter</a:t>
            </a:r>
            <a:endParaRPr lang="ko-KR" altLang="en-US" sz="2800" b="1" dirty="0">
              <a:solidFill>
                <a:schemeClr val="accent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0" y="580882"/>
            <a:ext cx="9144000" cy="288032"/>
          </a:xfrm>
        </p:spPr>
        <p:txBody>
          <a:bodyPr/>
          <a:lstStyle/>
          <a:p>
            <a:pPr lvl="0"/>
            <a:r>
              <a:rPr lang="en-US" altLang="ko-KR" dirty="0">
                <a:solidFill>
                  <a:schemeClr val="accent1"/>
                </a:solidFill>
              </a:rPr>
              <a:t>A Recursive Solution To Predict The State of Noisy Systems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13390" y="4443958"/>
            <a:ext cx="18044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1200" b="1" dirty="0">
                <a:solidFill>
                  <a:schemeClr val="bg1"/>
                </a:solidFill>
              </a:rPr>
              <a:t>Rudolf Emil </a:t>
            </a:r>
            <a:r>
              <a:rPr lang="en-SG" sz="1200" b="1" dirty="0" err="1">
                <a:solidFill>
                  <a:schemeClr val="bg1"/>
                </a:solidFill>
              </a:rPr>
              <a:t>Kálmán</a:t>
            </a:r>
            <a:endParaRPr lang="en-SG" sz="1200" b="1" dirty="0">
              <a:solidFill>
                <a:schemeClr val="bg1"/>
              </a:solidFill>
            </a:endParaRPr>
          </a:p>
          <a:p>
            <a:pPr algn="ctr"/>
            <a:r>
              <a:rPr lang="en-SG" altLang="ko-KR" sz="1200" b="1" dirty="0">
                <a:solidFill>
                  <a:schemeClr val="bg1"/>
                </a:solidFill>
                <a:cs typeface="Arial" pitchFamily="34" charset="0"/>
              </a:rPr>
              <a:t>(1930 – 2016)</a:t>
            </a:r>
            <a:endParaRPr lang="ko-KR" altLang="en-US" sz="1000" b="1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6" name="Picture Placeholder 5" descr="A person wearing a suit and tie&#10;&#10;Description generated with very high confidence">
            <a:extLst>
              <a:ext uri="{FF2B5EF4-FFF2-40B4-BE49-F238E27FC236}">
                <a16:creationId xmlns:a16="http://schemas.microsoft.com/office/drawing/2014/main" id="{244DED38-C905-46D8-BF6B-27A2D13A5949}"/>
              </a:ext>
            </a:extLst>
          </p:cNvPr>
          <p:cNvPicPr>
            <a:picLocks noGrp="1" noChangeAspect="1"/>
          </p:cNvPicPr>
          <p:nvPr>
            <p:ph type="pic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4" r="4154"/>
          <a:stretch>
            <a:fillRect/>
          </a:stretch>
        </p:blipFill>
        <p:spPr>
          <a:xfrm>
            <a:off x="431825" y="3040087"/>
            <a:ext cx="1367581" cy="1367581"/>
          </a:xfr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E36AF91B-4470-4C68-9B6B-FBC2AAEBE69F}"/>
              </a:ext>
            </a:extLst>
          </p:cNvPr>
          <p:cNvSpPr txBox="1"/>
          <p:nvPr/>
        </p:nvSpPr>
        <p:spPr>
          <a:xfrm>
            <a:off x="2315751" y="3736072"/>
            <a:ext cx="8707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1960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EC38AFB-A673-4942-B66E-1881796B7B3E}"/>
              </a:ext>
            </a:extLst>
          </p:cNvPr>
          <p:cNvSpPr txBox="1"/>
          <p:nvPr/>
        </p:nvSpPr>
        <p:spPr>
          <a:xfrm>
            <a:off x="5692453" y="3736072"/>
            <a:ext cx="1361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Present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4FEDB44-0C9C-45FC-BEF3-5CF5792F636B}"/>
              </a:ext>
            </a:extLst>
          </p:cNvPr>
          <p:cNvSpPr/>
          <p:nvPr/>
        </p:nvSpPr>
        <p:spPr>
          <a:xfrm>
            <a:off x="3328811" y="3930508"/>
            <a:ext cx="2252037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74D5129-A184-43E8-A193-93EF816D3E9B}"/>
              </a:ext>
            </a:extLst>
          </p:cNvPr>
          <p:cNvSpPr txBox="1"/>
          <p:nvPr/>
        </p:nvSpPr>
        <p:spPr>
          <a:xfrm>
            <a:off x="5643669" y="4179607"/>
            <a:ext cx="3286941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SG" sz="1200" i="1" dirty="0">
                <a:solidFill>
                  <a:schemeClr val="bg1"/>
                </a:solidFill>
              </a:rPr>
              <a:t>Engineering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SG" sz="1200" i="1" dirty="0">
                <a:solidFill>
                  <a:schemeClr val="bg1"/>
                </a:solidFill>
              </a:rPr>
              <a:t>Econometrics &amp; Finance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SG" sz="1200" i="1" dirty="0">
                <a:solidFill>
                  <a:schemeClr val="bg1"/>
                </a:solidFill>
              </a:rPr>
              <a:t>Autopilot, Satellite Navigation, …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SG" sz="1200" i="1" dirty="0">
              <a:solidFill>
                <a:schemeClr val="bg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ko-KR" altLang="en-US" sz="10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7" name="Freeform 55">
            <a:extLst>
              <a:ext uri="{FF2B5EF4-FFF2-40B4-BE49-F238E27FC236}">
                <a16:creationId xmlns:a16="http://schemas.microsoft.com/office/drawing/2014/main" id="{03810C68-7E68-4F83-8FE1-34AB8B44FFC4}"/>
              </a:ext>
            </a:extLst>
          </p:cNvPr>
          <p:cNvSpPr/>
          <p:nvPr/>
        </p:nvSpPr>
        <p:spPr>
          <a:xfrm rot="1864842">
            <a:off x="2165013" y="4215994"/>
            <a:ext cx="222004" cy="543985"/>
          </a:xfrm>
          <a:custGeom>
            <a:avLst/>
            <a:gdLst/>
            <a:ahLst/>
            <a:cxnLst/>
            <a:rect l="l" t="t" r="r" b="b"/>
            <a:pathLst>
              <a:path w="1060423" h="2598393">
                <a:moveTo>
                  <a:pt x="511607" y="1989888"/>
                </a:moveTo>
                <a:cubicBezTo>
                  <a:pt x="421916" y="2038892"/>
                  <a:pt x="392123" y="2248491"/>
                  <a:pt x="577615" y="2379095"/>
                </a:cubicBezTo>
                <a:cubicBezTo>
                  <a:pt x="531205" y="2257454"/>
                  <a:pt x="562054" y="2197447"/>
                  <a:pt x="592034" y="2136572"/>
                </a:cubicBezTo>
                <a:cubicBezTo>
                  <a:pt x="592534" y="2167519"/>
                  <a:pt x="560915" y="2234057"/>
                  <a:pt x="638675" y="2272816"/>
                </a:cubicBezTo>
                <a:cubicBezTo>
                  <a:pt x="602283" y="2156226"/>
                  <a:pt x="756001" y="2119500"/>
                  <a:pt x="594605" y="1990756"/>
                </a:cubicBezTo>
                <a:cubicBezTo>
                  <a:pt x="828052" y="2024484"/>
                  <a:pt x="759407" y="2143283"/>
                  <a:pt x="814896" y="2262952"/>
                </a:cubicBezTo>
                <a:cubicBezTo>
                  <a:pt x="774295" y="2270013"/>
                  <a:pt x="715464" y="2161619"/>
                  <a:pt x="728685" y="2212952"/>
                </a:cubicBezTo>
                <a:cubicBezTo>
                  <a:pt x="798068" y="2415798"/>
                  <a:pt x="590532" y="2421590"/>
                  <a:pt x="656442" y="2598393"/>
                </a:cubicBezTo>
                <a:cubicBezTo>
                  <a:pt x="451592" y="2586815"/>
                  <a:pt x="511509" y="2396411"/>
                  <a:pt x="415171" y="2350110"/>
                </a:cubicBezTo>
                <a:cubicBezTo>
                  <a:pt x="389023" y="2345435"/>
                  <a:pt x="357666" y="2366802"/>
                  <a:pt x="415723" y="2461957"/>
                </a:cubicBezTo>
                <a:cubicBezTo>
                  <a:pt x="77590" y="2209980"/>
                  <a:pt x="314998" y="2004011"/>
                  <a:pt x="511607" y="1989888"/>
                </a:cubicBezTo>
                <a:close/>
                <a:moveTo>
                  <a:pt x="344786" y="1884983"/>
                </a:moveTo>
                <a:lnTo>
                  <a:pt x="722598" y="1884983"/>
                </a:lnTo>
                <a:cubicBezTo>
                  <a:pt x="716460" y="1906965"/>
                  <a:pt x="711917" y="1928321"/>
                  <a:pt x="707988" y="1948728"/>
                </a:cubicBezTo>
                <a:lnTo>
                  <a:pt x="357819" y="1948059"/>
                </a:lnTo>
                <a:close/>
                <a:moveTo>
                  <a:pt x="530212" y="651224"/>
                </a:moveTo>
                <a:cubicBezTo>
                  <a:pt x="585486" y="651224"/>
                  <a:pt x="630294" y="696033"/>
                  <a:pt x="630294" y="751307"/>
                </a:cubicBezTo>
                <a:cubicBezTo>
                  <a:pt x="630294" y="806581"/>
                  <a:pt x="585486" y="851389"/>
                  <a:pt x="530212" y="851389"/>
                </a:cubicBezTo>
                <a:cubicBezTo>
                  <a:pt x="474938" y="851389"/>
                  <a:pt x="430129" y="806581"/>
                  <a:pt x="430129" y="751307"/>
                </a:cubicBezTo>
                <a:cubicBezTo>
                  <a:pt x="430129" y="696033"/>
                  <a:pt x="474938" y="651224"/>
                  <a:pt x="530212" y="651224"/>
                </a:cubicBezTo>
                <a:close/>
                <a:moveTo>
                  <a:pt x="530212" y="551141"/>
                </a:moveTo>
                <a:cubicBezTo>
                  <a:pt x="419664" y="551141"/>
                  <a:pt x="330046" y="640759"/>
                  <a:pt x="330046" y="751307"/>
                </a:cubicBezTo>
                <a:cubicBezTo>
                  <a:pt x="330046" y="861855"/>
                  <a:pt x="419664" y="951472"/>
                  <a:pt x="530212" y="951472"/>
                </a:cubicBezTo>
                <a:cubicBezTo>
                  <a:pt x="640760" y="951472"/>
                  <a:pt x="730377" y="861855"/>
                  <a:pt x="730377" y="751307"/>
                </a:cubicBezTo>
                <a:cubicBezTo>
                  <a:pt x="730377" y="640759"/>
                  <a:pt x="640760" y="551141"/>
                  <a:pt x="530212" y="551141"/>
                </a:cubicBezTo>
                <a:close/>
                <a:moveTo>
                  <a:pt x="286245" y="353827"/>
                </a:moveTo>
                <a:cubicBezTo>
                  <a:pt x="438132" y="439406"/>
                  <a:pt x="623290" y="440561"/>
                  <a:pt x="776100" y="356932"/>
                </a:cubicBezTo>
                <a:cubicBezTo>
                  <a:pt x="941305" y="720175"/>
                  <a:pt x="898096" y="1115325"/>
                  <a:pt x="825241" y="1447764"/>
                </a:cubicBezTo>
                <a:lnTo>
                  <a:pt x="1060423" y="1673413"/>
                </a:lnTo>
                <a:lnTo>
                  <a:pt x="1021935" y="1978110"/>
                </a:lnTo>
                <a:lnTo>
                  <a:pt x="745125" y="1786699"/>
                </a:lnTo>
                <a:lnTo>
                  <a:pt x="734250" y="1834148"/>
                </a:lnTo>
                <a:lnTo>
                  <a:pt x="332991" y="1834148"/>
                </a:lnTo>
                <a:cubicBezTo>
                  <a:pt x="330005" y="1820736"/>
                  <a:pt x="326662" y="1807037"/>
                  <a:pt x="323192" y="1793020"/>
                </a:cubicBezTo>
                <a:lnTo>
                  <a:pt x="38489" y="1989888"/>
                </a:lnTo>
                <a:lnTo>
                  <a:pt x="0" y="1685191"/>
                </a:lnTo>
                <a:lnTo>
                  <a:pt x="237343" y="1457469"/>
                </a:lnTo>
                <a:lnTo>
                  <a:pt x="238009" y="1459571"/>
                </a:lnTo>
                <a:lnTo>
                  <a:pt x="242012" y="1446515"/>
                </a:lnTo>
                <a:cubicBezTo>
                  <a:pt x="171205" y="1115067"/>
                  <a:pt x="127758" y="714059"/>
                  <a:pt x="286245" y="353827"/>
                </a:cubicBezTo>
                <a:close/>
                <a:moveTo>
                  <a:pt x="527942" y="0"/>
                </a:moveTo>
                <a:cubicBezTo>
                  <a:pt x="622760" y="95693"/>
                  <a:pt x="695048" y="196745"/>
                  <a:pt x="748164" y="301374"/>
                </a:cubicBezTo>
                <a:cubicBezTo>
                  <a:pt x="612692" y="376844"/>
                  <a:pt x="447588" y="375495"/>
                  <a:pt x="312997" y="298024"/>
                </a:cubicBezTo>
                <a:cubicBezTo>
                  <a:pt x="364591" y="193505"/>
                  <a:pt x="435080" y="93397"/>
                  <a:pt x="52794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3360F31-35FE-44CF-B195-611CC7B2B924}"/>
              </a:ext>
            </a:extLst>
          </p:cNvPr>
          <p:cNvSpPr txBox="1"/>
          <p:nvPr/>
        </p:nvSpPr>
        <p:spPr>
          <a:xfrm>
            <a:off x="2504964" y="4179607"/>
            <a:ext cx="20520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i="1" u="sng" dirty="0">
                <a:solidFill>
                  <a:schemeClr val="bg1"/>
                </a:solidFill>
              </a:rPr>
              <a:t>NASA’s Apollo project</a:t>
            </a:r>
          </a:p>
          <a:p>
            <a:r>
              <a:rPr lang="en-SG" altLang="ko-KR" sz="1200" dirty="0">
                <a:solidFill>
                  <a:schemeClr val="bg1"/>
                </a:solidFill>
                <a:cs typeface="Arial" pitchFamily="34" charset="0"/>
              </a:rPr>
              <a:t>Estimated the trajectories of spacecraft</a:t>
            </a:r>
            <a:endParaRPr lang="ko-KR" altLang="en-US" sz="1000" dirty="0">
              <a:solidFill>
                <a:schemeClr val="bg1"/>
              </a:solidFill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DD34F860-5A4B-46D1-AC24-1918DC500CE3}"/>
                  </a:ext>
                </a:extLst>
              </p:cNvPr>
              <p:cNvSpPr txBox="1"/>
              <p:nvPr/>
            </p:nvSpPr>
            <p:spPr>
              <a:xfrm>
                <a:off x="3473195" y="1553714"/>
                <a:ext cx="272440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SG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SG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SG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SG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b="0" i="1" smtClean="0">
                            <a:latin typeface="Cambria Math" panose="02040503050406030204" pitchFamily="18" charset="0"/>
                          </a:rPr>
                          <m:t>𝐴𝑋</m:t>
                        </m:r>
                      </m:e>
                      <m:sub>
                        <m:r>
                          <a:rPr lang="en-SG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SG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m:rPr>
                        <m:nor/>
                      </m:rPr>
                      <a:rPr lang="en-SG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pl-PL" i="1"/>
                      <m:t>+</m:t>
                    </m:r>
                    <m:r>
                      <m:rPr>
                        <m:nor/>
                      </m:rPr>
                      <a:rPr lang="en-SG" b="0" i="1" smtClean="0"/>
                      <m:t> </m:t>
                    </m:r>
                    <m:sSub>
                      <m:sSubPr>
                        <m:ctrlPr>
                          <a:rPr lang="en-SG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b="0" i="1" smtClean="0">
                            <a:latin typeface="Cambria Math" panose="02040503050406030204" pitchFamily="18" charset="0"/>
                          </a:rPr>
                          <m:t>𝐵𝑈</m:t>
                        </m:r>
                      </m:e>
                      <m:sub>
                        <m:r>
                          <a:rPr lang="en-SG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SG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SG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SG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SG" altLang="zh-CN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SG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SG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SG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endParaRPr lang="en-SG" i="1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DD34F860-5A4B-46D1-AC24-1918DC500C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3195" y="1553714"/>
                <a:ext cx="2724400" cy="276999"/>
              </a:xfrm>
              <a:prstGeom prst="rect">
                <a:avLst/>
              </a:prstGeom>
              <a:blipFill>
                <a:blip r:embed="rId3"/>
                <a:stretch>
                  <a:fillRect l="-3132" r="-447" b="-17778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Text Placeholder 2">
            <a:extLst>
              <a:ext uri="{FF2B5EF4-FFF2-40B4-BE49-F238E27FC236}">
                <a16:creationId xmlns:a16="http://schemas.microsoft.com/office/drawing/2014/main" id="{15CFFFDF-59D2-41E3-B9DC-E7875E14BE55}"/>
              </a:ext>
            </a:extLst>
          </p:cNvPr>
          <p:cNvSpPr txBox="1">
            <a:spLocks/>
          </p:cNvSpPr>
          <p:nvPr/>
        </p:nvSpPr>
        <p:spPr>
          <a:xfrm>
            <a:off x="431825" y="1171933"/>
            <a:ext cx="2896986" cy="407486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i="1" dirty="0">
                <a:solidFill>
                  <a:schemeClr val="tx1"/>
                </a:solidFill>
              </a:rPr>
              <a:t>The Process to be estimated: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8D58A80A-767B-4ACF-B2F8-649576654712}"/>
                  </a:ext>
                </a:extLst>
              </p:cNvPr>
              <p:cNvSpPr txBox="1"/>
              <p:nvPr/>
            </p:nvSpPr>
            <p:spPr>
              <a:xfrm>
                <a:off x="3450095" y="1211834"/>
                <a:ext cx="405681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SG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p>
                        <m:sSupPr>
                          <m:ctrlPr>
                            <a:rPr lang="en-SG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SG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SG" i="1" smtClean="0">
                              <a:latin typeface="Cambria Math" panose="02040503050406030204" pitchFamily="18" charset="0"/>
                            </a:rPr>
                            <m:t>:</m:t>
                          </m:r>
                          <m:r>
                            <a:rPr lang="en-SG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  <m:sup>
                          <m:r>
                            <a:rPr lang="en-SG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SG" b="0" i="1" smtClean="0">
                          <a:latin typeface="Cambria Math" panose="02040503050406030204" pitchFamily="18" charset="0"/>
                        </a:rPr>
                        <m:t>𝑇𝑟𝑢</m:t>
                      </m:r>
                      <m:sSup>
                        <m:sSupPr>
                          <m:ctrlPr>
                            <a:rPr lang="en-SG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SG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SG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SG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SG" b="0" i="1" smtClean="0">
                          <a:latin typeface="Cambria Math" panose="02040503050406030204" pitchFamily="18" charset="0"/>
                        </a:rPr>
                        <m:t>𝑆𝑡𝑎𝑡𝑒</m:t>
                      </m:r>
                      <m:r>
                        <a:rPr lang="en-SG" b="0" i="1" smtClean="0">
                          <a:latin typeface="Cambria Math" panose="02040503050406030204" pitchFamily="18" charset="0"/>
                        </a:rPr>
                        <m:t> (′</m:t>
                      </m:r>
                      <m:r>
                        <a:rPr lang="en-SG" b="0" i="1" smtClean="0">
                          <a:latin typeface="Cambria Math" panose="02040503050406030204" pitchFamily="18" charset="0"/>
                        </a:rPr>
                        <m:t>𝑇𝑟𝑢</m:t>
                      </m:r>
                      <m:sSup>
                        <m:sSupPr>
                          <m:ctrlPr>
                            <a:rPr lang="en-SG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SG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SG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SG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SG" b="0" i="1" smtClean="0">
                          <a:latin typeface="Cambria Math" panose="02040503050406030204" pitchFamily="18" charset="0"/>
                        </a:rPr>
                        <m:t>𝑝𝑟𝑖𝑐𝑒</m:t>
                      </m:r>
                      <m:r>
                        <a:rPr lang="en-SG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SG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SG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SG" b="0" i="1" smtClean="0">
                          <a:latin typeface="Cambria Math" panose="02040503050406030204" pitchFamily="18" charset="0"/>
                        </a:rPr>
                        <m:t>𝑠𝑡𝑜𝑐𝑘</m:t>
                      </m:r>
                      <m:r>
                        <a:rPr lang="en-SG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SG" i="1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8D58A80A-767B-4ACF-B2F8-6495766547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0095" y="1211834"/>
                <a:ext cx="4056816" cy="276999"/>
              </a:xfrm>
              <a:prstGeom prst="rect">
                <a:avLst/>
              </a:prstGeom>
              <a:blipFill>
                <a:blip r:embed="rId4"/>
                <a:stretch>
                  <a:fillRect l="-902" t="-2222" r="-1504" b="-3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Text Placeholder 2">
            <a:extLst>
              <a:ext uri="{FF2B5EF4-FFF2-40B4-BE49-F238E27FC236}">
                <a16:creationId xmlns:a16="http://schemas.microsoft.com/office/drawing/2014/main" id="{D37CF478-9D71-40F1-92E8-5471AE3A2E07}"/>
              </a:ext>
            </a:extLst>
          </p:cNvPr>
          <p:cNvSpPr txBox="1">
            <a:spLocks/>
          </p:cNvSpPr>
          <p:nvPr/>
        </p:nvSpPr>
        <p:spPr>
          <a:xfrm>
            <a:off x="491984" y="2225862"/>
            <a:ext cx="2642821" cy="407486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600" i="1" dirty="0">
                <a:solidFill>
                  <a:schemeClr val="tx1"/>
                </a:solidFill>
              </a:rPr>
              <a:t>With a measurement: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D987705E-7B25-41AD-B8AF-7088016C9122}"/>
                  </a:ext>
                </a:extLst>
              </p:cNvPr>
              <p:cNvSpPr txBox="1"/>
              <p:nvPr/>
            </p:nvSpPr>
            <p:spPr>
              <a:xfrm>
                <a:off x="3437099" y="2276529"/>
                <a:ext cx="501412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SG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SG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SG" b="0" i="1" smtClean="0">
                          <a:latin typeface="Cambria Math" panose="02040503050406030204" pitchFamily="18" charset="0"/>
                        </a:rPr>
                        <m:t>𝑀𝑒𝑎𝑠𝑢𝑟𝑒𝑚𝑒𝑛𝑡</m:t>
                      </m:r>
                      <m:r>
                        <a:rPr lang="en-SG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SG" b="0" i="1" smtClean="0">
                          <a:latin typeface="Cambria Math" panose="02040503050406030204" pitchFamily="18" charset="0"/>
                        </a:rPr>
                        <m:t>𝑜𝑓</m:t>
                      </m:r>
                      <m:sSub>
                        <m:sSubPr>
                          <m:ctrlPr>
                            <a:rPr lang="en-SG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SG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SG" b="0" i="1" smtClean="0"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SG" b="0" i="1" smtClean="0">
                          <a:latin typeface="Cambria Math" panose="02040503050406030204" pitchFamily="18" charset="0"/>
                        </a:rPr>
                        <m:t>𝑀𝑎𝑟𝑘𝑒𝑡</m:t>
                      </m:r>
                      <m:r>
                        <a:rPr lang="en-SG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SG" b="0" i="1" smtClean="0">
                          <a:latin typeface="Cambria Math" panose="02040503050406030204" pitchFamily="18" charset="0"/>
                        </a:rPr>
                        <m:t>𝑜𝑏𝑠𝑒𝑟𝑣𝑒𝑑</m:t>
                      </m:r>
                      <m:r>
                        <a:rPr lang="en-SG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SG" b="0" i="1" smtClean="0">
                          <a:latin typeface="Cambria Math" panose="02040503050406030204" pitchFamily="18" charset="0"/>
                        </a:rPr>
                        <m:t>𝑝𝑟𝑖𝑐𝑒</m:t>
                      </m:r>
                      <m:r>
                        <a:rPr lang="en-SG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SG" i="1" dirty="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D987705E-7B25-41AD-B8AF-7088016C91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7099" y="2276529"/>
                <a:ext cx="5014129" cy="276999"/>
              </a:xfrm>
              <a:prstGeom prst="rect">
                <a:avLst/>
              </a:prstGeom>
              <a:blipFill>
                <a:blip r:embed="rId5"/>
                <a:stretch>
                  <a:fillRect l="-122" r="-730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97AB1389-186B-4B4E-AF36-C10BAFB54CD9}"/>
                  </a:ext>
                </a:extLst>
              </p:cNvPr>
              <p:cNvSpPr txBox="1"/>
              <p:nvPr/>
            </p:nvSpPr>
            <p:spPr>
              <a:xfrm>
                <a:off x="3437099" y="2628632"/>
                <a:ext cx="143007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SG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SG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SG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b="0" i="1" smtClean="0">
                              <a:latin typeface="Cambria Math" panose="02040503050406030204" pitchFamily="18" charset="0"/>
                            </a:rPr>
                            <m:t>𝐻𝑋</m:t>
                          </m:r>
                        </m:e>
                        <m:sub>
                          <m:r>
                            <a:rPr lang="en-SG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m:rPr>
                          <m:nor/>
                        </m:rPr>
                        <a:rPr lang="en-SG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pl-PL" i="1"/>
                        <m:t>+</m:t>
                      </m:r>
                      <m:r>
                        <m:rPr>
                          <m:nor/>
                        </m:rPr>
                        <a:rPr lang="en-SG" b="0" i="1" smtClean="0"/>
                        <m:t> </m:t>
                      </m:r>
                      <m:sSub>
                        <m:sSubPr>
                          <m:ctrlPr>
                            <a:rPr lang="en-SG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SG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SG" i="1" dirty="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97AB1389-186B-4B4E-AF36-C10BAFB54C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7099" y="2628632"/>
                <a:ext cx="1430071" cy="276999"/>
              </a:xfrm>
              <a:prstGeom prst="rect">
                <a:avLst/>
              </a:prstGeom>
              <a:blipFill>
                <a:blip r:embed="rId6"/>
                <a:stretch>
                  <a:fillRect l="-3419" r="-855" b="-1521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TextBox 68">
            <a:extLst>
              <a:ext uri="{FF2B5EF4-FFF2-40B4-BE49-F238E27FC236}">
                <a16:creationId xmlns:a16="http://schemas.microsoft.com/office/drawing/2014/main" id="{F1398D62-B725-4992-A4FF-DAE526E805CC}"/>
              </a:ext>
            </a:extLst>
          </p:cNvPr>
          <p:cNvSpPr txBox="1"/>
          <p:nvPr/>
        </p:nvSpPr>
        <p:spPr>
          <a:xfrm>
            <a:off x="6417838" y="3101914"/>
            <a:ext cx="1899559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CN" sz="1400" i="1" dirty="0"/>
              <a:t>(w &amp; v are independent)</a:t>
            </a:r>
            <a:endParaRPr lang="en-SG" sz="1400" i="1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1F5B370F-C205-4869-B66B-68E61D281E8F}"/>
              </a:ext>
            </a:extLst>
          </p:cNvPr>
          <p:cNvSpPr txBox="1"/>
          <p:nvPr/>
        </p:nvSpPr>
        <p:spPr>
          <a:xfrm>
            <a:off x="6501263" y="1563103"/>
            <a:ext cx="1175002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CN" i="1" dirty="0">
                <a:latin typeface="Cambria Math" panose="02040503050406030204" pitchFamily="18" charset="0"/>
                <a:ea typeface="Cambria Math" panose="02040503050406030204" pitchFamily="18" charset="0"/>
              </a:rPr>
              <a:t>w ~ N(0, Q)</a:t>
            </a:r>
            <a:endParaRPr lang="en-SG" i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07C84C48-3CD5-46CA-A022-AD01538E3A7E}"/>
              </a:ext>
            </a:extLst>
          </p:cNvPr>
          <p:cNvSpPr txBox="1"/>
          <p:nvPr/>
        </p:nvSpPr>
        <p:spPr>
          <a:xfrm>
            <a:off x="6501263" y="2628631"/>
            <a:ext cx="1104470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CN" i="1" dirty="0">
                <a:latin typeface="Cambria Math" panose="02040503050406030204" pitchFamily="18" charset="0"/>
                <a:ea typeface="Cambria Math" panose="02040503050406030204" pitchFamily="18" charset="0"/>
              </a:rPr>
              <a:t>v ~ N(0, R)</a:t>
            </a:r>
            <a:endParaRPr lang="en-SG" i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41931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1FC5551F-FEFB-4400-B5AE-CE199332A6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123478"/>
            <a:ext cx="9144000" cy="576064"/>
          </a:xfrm>
        </p:spPr>
        <p:txBody>
          <a:bodyPr/>
          <a:lstStyle/>
          <a:p>
            <a:r>
              <a:rPr lang="en-US" altLang="ko-KR" sz="2800" b="1" dirty="0">
                <a:solidFill>
                  <a:schemeClr val="accent1"/>
                </a:solidFill>
              </a:rPr>
              <a:t>Kalman Filter</a:t>
            </a:r>
            <a:endParaRPr lang="ko-KR" altLang="en-US" sz="2800" b="1" dirty="0">
              <a:solidFill>
                <a:schemeClr val="accent1"/>
              </a:solidFill>
            </a:endParaRP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596CD3BF-C6D3-4CA9-A31C-3019084FB76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0" y="580882"/>
            <a:ext cx="9144000" cy="288032"/>
          </a:xfrm>
        </p:spPr>
        <p:txBody>
          <a:bodyPr/>
          <a:lstStyle/>
          <a:p>
            <a:pPr lvl="0"/>
            <a:r>
              <a:rPr lang="en-US" altLang="ko-KR" dirty="0">
                <a:solidFill>
                  <a:schemeClr val="accent1"/>
                </a:solidFill>
              </a:rPr>
              <a:t>A Recursive Solution To Predict The State of Noisy Systems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BB22AD3-0C90-4C8E-ACCF-B346D6BA21C9}"/>
              </a:ext>
            </a:extLst>
          </p:cNvPr>
          <p:cNvGrpSpPr/>
          <p:nvPr/>
        </p:nvGrpSpPr>
        <p:grpSpPr>
          <a:xfrm>
            <a:off x="3834637" y="836627"/>
            <a:ext cx="1626001" cy="1540732"/>
            <a:chOff x="3834637" y="904002"/>
            <a:chExt cx="1626001" cy="1540732"/>
          </a:xfrm>
        </p:grpSpPr>
        <p:sp>
          <p:nvSpPr>
            <p:cNvPr id="7" name="Block Arc 6">
              <a:extLst>
                <a:ext uri="{FF2B5EF4-FFF2-40B4-BE49-F238E27FC236}">
                  <a16:creationId xmlns:a16="http://schemas.microsoft.com/office/drawing/2014/main" id="{1FA834DF-6D4B-4331-8CA1-F2327AF87306}"/>
                </a:ext>
              </a:extLst>
            </p:cNvPr>
            <p:cNvSpPr/>
            <p:nvPr/>
          </p:nvSpPr>
          <p:spPr>
            <a:xfrm rot="3350017">
              <a:off x="3834637" y="904002"/>
              <a:ext cx="1540732" cy="1540732"/>
            </a:xfrm>
            <a:prstGeom prst="blockArc">
              <a:avLst>
                <a:gd name="adj1" fmla="val 7712915"/>
                <a:gd name="adj2" fmla="val 17062686"/>
                <a:gd name="adj3" fmla="val 12081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Isosceles Triangle 7">
              <a:extLst>
                <a:ext uri="{FF2B5EF4-FFF2-40B4-BE49-F238E27FC236}">
                  <a16:creationId xmlns:a16="http://schemas.microsoft.com/office/drawing/2014/main" id="{89A7B418-EF50-4367-953E-59F9DB7385AC}"/>
                </a:ext>
              </a:extLst>
            </p:cNvPr>
            <p:cNvSpPr/>
            <p:nvPr/>
          </p:nvSpPr>
          <p:spPr>
            <a:xfrm rot="10303765">
              <a:off x="5028590" y="1389205"/>
              <a:ext cx="432048" cy="372455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92032952-6302-4F93-B4F2-40D946D5FB28}"/>
              </a:ext>
            </a:extLst>
          </p:cNvPr>
          <p:cNvGrpSpPr/>
          <p:nvPr/>
        </p:nvGrpSpPr>
        <p:grpSpPr>
          <a:xfrm>
            <a:off x="1580780" y="2382456"/>
            <a:ext cx="758972" cy="393664"/>
            <a:chOff x="885872" y="2240173"/>
            <a:chExt cx="1492433" cy="476908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2BCCEE3-28BE-4D30-AE0C-55BCB8CD6D81}"/>
                </a:ext>
              </a:extLst>
            </p:cNvPr>
            <p:cNvSpPr/>
            <p:nvPr/>
          </p:nvSpPr>
          <p:spPr>
            <a:xfrm>
              <a:off x="885872" y="2367967"/>
              <a:ext cx="1117197" cy="23104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1" name="Isosceles Triangle 10">
              <a:extLst>
                <a:ext uri="{FF2B5EF4-FFF2-40B4-BE49-F238E27FC236}">
                  <a16:creationId xmlns:a16="http://schemas.microsoft.com/office/drawing/2014/main" id="{7D74ECD7-E977-4AF0-8280-9A80A8815114}"/>
                </a:ext>
              </a:extLst>
            </p:cNvPr>
            <p:cNvSpPr/>
            <p:nvPr/>
          </p:nvSpPr>
          <p:spPr>
            <a:xfrm rot="5400000">
              <a:off x="1857332" y="2196107"/>
              <a:ext cx="476908" cy="565039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A7DFA0B-59C0-403A-BC75-74C345ADDED8}"/>
              </a:ext>
            </a:extLst>
          </p:cNvPr>
          <p:cNvGrpSpPr/>
          <p:nvPr/>
        </p:nvGrpSpPr>
        <p:grpSpPr>
          <a:xfrm rot="10800000">
            <a:off x="3758999" y="2831218"/>
            <a:ext cx="1626001" cy="1540732"/>
            <a:chOff x="3834637" y="904002"/>
            <a:chExt cx="1626001" cy="1540732"/>
          </a:xfrm>
        </p:grpSpPr>
        <p:sp>
          <p:nvSpPr>
            <p:cNvPr id="13" name="Block Arc 12">
              <a:extLst>
                <a:ext uri="{FF2B5EF4-FFF2-40B4-BE49-F238E27FC236}">
                  <a16:creationId xmlns:a16="http://schemas.microsoft.com/office/drawing/2014/main" id="{5EBBA865-178D-4210-99F1-BB85E52065D4}"/>
                </a:ext>
              </a:extLst>
            </p:cNvPr>
            <p:cNvSpPr/>
            <p:nvPr/>
          </p:nvSpPr>
          <p:spPr>
            <a:xfrm rot="3350017">
              <a:off x="3834637" y="904002"/>
              <a:ext cx="1540732" cy="1540732"/>
            </a:xfrm>
            <a:prstGeom prst="blockArc">
              <a:avLst>
                <a:gd name="adj1" fmla="val 7712915"/>
                <a:gd name="adj2" fmla="val 17062686"/>
                <a:gd name="adj3" fmla="val 12081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D26800AD-9AAD-43B0-A428-6F7C2EDC1285}"/>
                </a:ext>
              </a:extLst>
            </p:cNvPr>
            <p:cNvSpPr/>
            <p:nvPr/>
          </p:nvSpPr>
          <p:spPr>
            <a:xfrm rot="10303765">
              <a:off x="5028590" y="1389205"/>
              <a:ext cx="432048" cy="372455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7028E3DD-13FF-4FA4-97F6-BAB6E25FC0FD}"/>
              </a:ext>
            </a:extLst>
          </p:cNvPr>
          <p:cNvSpPr txBox="1"/>
          <p:nvPr/>
        </p:nvSpPr>
        <p:spPr>
          <a:xfrm>
            <a:off x="73623" y="2406788"/>
            <a:ext cx="14975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i="1" dirty="0">
                <a:cs typeface="Arial" pitchFamily="34" charset="0"/>
              </a:rPr>
              <a:t>Filter Initial Input</a:t>
            </a:r>
            <a:endParaRPr lang="ko-KR" altLang="en-US" sz="1400" i="1" dirty="0">
              <a:cs typeface="Arial" pitchFamily="34" charset="0"/>
            </a:endParaRPr>
          </a:p>
        </p:txBody>
      </p:sp>
      <p:sp>
        <p:nvSpPr>
          <p:cNvPr id="16" name="Frame 15">
            <a:extLst>
              <a:ext uri="{FF2B5EF4-FFF2-40B4-BE49-F238E27FC236}">
                <a16:creationId xmlns:a16="http://schemas.microsoft.com/office/drawing/2014/main" id="{9DB1FC56-E1FB-4373-9317-090C6F01EC71}"/>
              </a:ext>
            </a:extLst>
          </p:cNvPr>
          <p:cNvSpPr/>
          <p:nvPr/>
        </p:nvSpPr>
        <p:spPr>
          <a:xfrm>
            <a:off x="2356473" y="1706471"/>
            <a:ext cx="1995049" cy="1826808"/>
          </a:xfrm>
          <a:prstGeom prst="frame">
            <a:avLst>
              <a:gd name="adj1" fmla="val 141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A28075E1-A10B-4B12-8C6D-B5FFA6339C24}"/>
              </a:ext>
            </a:extLst>
          </p:cNvPr>
          <p:cNvSpPr txBox="1">
            <a:spLocks/>
          </p:cNvSpPr>
          <p:nvPr/>
        </p:nvSpPr>
        <p:spPr>
          <a:xfrm>
            <a:off x="2335532" y="2228969"/>
            <a:ext cx="2011769" cy="288033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100" i="1" dirty="0">
                <a:solidFill>
                  <a:schemeClr val="tx1"/>
                </a:solidFill>
              </a:rPr>
              <a:t>Time Update: “Predict”: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CA2E5CE4-0847-4FDB-A329-3CEC674CD0B9}"/>
                  </a:ext>
                </a:extLst>
              </p:cNvPr>
              <p:cNvSpPr/>
              <p:nvPr/>
            </p:nvSpPr>
            <p:spPr>
              <a:xfrm>
                <a:off x="2312739" y="2457650"/>
                <a:ext cx="2119683" cy="34733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SG" sz="1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SG" sz="1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SG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SG" sz="16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SG" sz="16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</m:e>
                        <m:sup>
                          <m:r>
                            <a:rPr lang="en-SG" sz="1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  <m:r>
                        <a:rPr lang="en-SG" sz="1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SG" sz="1600" b="0" i="1" smtClean="0">
                          <a:latin typeface="Cambria Math" panose="02040503050406030204" pitchFamily="18" charset="0"/>
                        </a:rPr>
                        <m:t>𝐴</m:t>
                      </m:r>
                      <m:sSub>
                        <m:sSubPr>
                          <m:ctrlPr>
                            <a:rPr lang="en-SG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SG" sz="16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SG" sz="16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e>
                        <m:sub>
                          <m:r>
                            <a:rPr lang="en-SG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SG" sz="1600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m:rPr>
                          <m:nor/>
                        </m:rPr>
                        <a:rPr lang="en-SG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pl-PL" sz="1600" i="1"/>
                        <m:t>+</m:t>
                      </m:r>
                      <m:r>
                        <m:rPr>
                          <m:nor/>
                        </m:rPr>
                        <a:rPr lang="en-SG" sz="1600" i="1"/>
                        <m:t> </m:t>
                      </m:r>
                      <m:sSub>
                        <m:sSubPr>
                          <m:ctrlPr>
                            <a:rPr lang="en-SG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sz="1600" i="1">
                              <a:latin typeface="Cambria Math" panose="02040503050406030204" pitchFamily="18" charset="0"/>
                            </a:rPr>
                            <m:t>𝐵𝑈</m:t>
                          </m:r>
                        </m:e>
                        <m:sub>
                          <m:r>
                            <a:rPr lang="en-SG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SG" sz="1600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SG" sz="1600" dirty="0"/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CA2E5CE4-0847-4FDB-A329-3CEC674CD0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2739" y="2457650"/>
                <a:ext cx="2119683" cy="34733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19CA001F-C10F-45C8-95F1-8FEDF47F54E1}"/>
              </a:ext>
            </a:extLst>
          </p:cNvPr>
          <p:cNvSpPr txBox="1">
            <a:spLocks/>
          </p:cNvSpPr>
          <p:nvPr/>
        </p:nvSpPr>
        <p:spPr>
          <a:xfrm>
            <a:off x="2349384" y="2852404"/>
            <a:ext cx="2011769" cy="288033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100" i="1" dirty="0">
                <a:solidFill>
                  <a:schemeClr val="tx1"/>
                </a:solidFill>
              </a:rPr>
              <a:t>Estimate Error Covariance: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1FC47713-03E4-4BE6-944D-71FE17209DFE}"/>
                  </a:ext>
                </a:extLst>
              </p:cNvPr>
              <p:cNvSpPr/>
              <p:nvPr/>
            </p:nvSpPr>
            <p:spPr>
              <a:xfrm>
                <a:off x="2295426" y="3121172"/>
                <a:ext cx="1936363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SG" sz="1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SG" sz="1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SG" sz="16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SG" sz="1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  <m:sup>
                          <m:r>
                            <a:rPr lang="en-SG" sz="1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  <m:r>
                        <a:rPr lang="en-SG" sz="1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SG" sz="1600" b="0" i="1" smtClean="0">
                          <a:latin typeface="Cambria Math" panose="02040503050406030204" pitchFamily="18" charset="0"/>
                        </a:rPr>
                        <m:t>𝐴</m:t>
                      </m:r>
                      <m:sSub>
                        <m:sSubPr>
                          <m:ctrlPr>
                            <a:rPr lang="en-SG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sz="160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SG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SG" sz="1600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sSup>
                        <m:sSupPr>
                          <m:ctrlPr>
                            <a:rPr lang="en-SG" sz="1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SG" sz="16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SG" sz="1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m:rPr>
                          <m:nor/>
                        </m:rPr>
                        <a:rPr lang="en-SG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pl-PL" sz="1600" i="1"/>
                        <m:t>+</m:t>
                      </m:r>
                      <m:r>
                        <m:rPr>
                          <m:nor/>
                        </m:rPr>
                        <a:rPr lang="en-SG" sz="1600" i="1"/>
                        <m:t> </m:t>
                      </m:r>
                      <m:r>
                        <m:rPr>
                          <m:nor/>
                        </m:rPr>
                        <a:rPr lang="en-SG" sz="1600" b="0" i="1" smtClean="0"/>
                        <m:t>Q</m:t>
                      </m:r>
                    </m:oMath>
                  </m:oMathPara>
                </a14:m>
                <a:endParaRPr lang="en-SG" sz="1600" dirty="0"/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1FC47713-03E4-4BE6-944D-71FE17209D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5426" y="3121172"/>
                <a:ext cx="1936363" cy="338554"/>
              </a:xfrm>
              <a:prstGeom prst="rect">
                <a:avLst/>
              </a:prstGeom>
              <a:blipFill>
                <a:blip r:embed="rId3"/>
                <a:stretch>
                  <a:fillRect b="-1786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5073193C-FCD9-42C9-B3F6-46A180883F60}"/>
              </a:ext>
            </a:extLst>
          </p:cNvPr>
          <p:cNvSpPr txBox="1"/>
          <p:nvPr/>
        </p:nvSpPr>
        <p:spPr>
          <a:xfrm>
            <a:off x="2372188" y="1713047"/>
            <a:ext cx="1975113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Project Forward </a:t>
            </a:r>
          </a:p>
          <a:p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Time step (t-1) to (t)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2" name="Frame 21">
            <a:extLst>
              <a:ext uri="{FF2B5EF4-FFF2-40B4-BE49-F238E27FC236}">
                <a16:creationId xmlns:a16="http://schemas.microsoft.com/office/drawing/2014/main" id="{B1C3EF85-129B-4F0A-9A18-451C71FAC467}"/>
              </a:ext>
            </a:extLst>
          </p:cNvPr>
          <p:cNvSpPr/>
          <p:nvPr/>
        </p:nvSpPr>
        <p:spPr>
          <a:xfrm>
            <a:off x="4804460" y="1707504"/>
            <a:ext cx="2438167" cy="1944366"/>
          </a:xfrm>
          <a:prstGeom prst="frame">
            <a:avLst>
              <a:gd name="adj1" fmla="val 141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 Placeholder 2">
                <a:extLst>
                  <a:ext uri="{FF2B5EF4-FFF2-40B4-BE49-F238E27FC236}">
                    <a16:creationId xmlns:a16="http://schemas.microsoft.com/office/drawing/2014/main" id="{868DA796-B765-407D-899E-7610BA9D085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783519" y="2144694"/>
                <a:ext cx="2524785" cy="343250"/>
              </a:xfrm>
              <a:prstGeom prst="rect">
                <a:avLst/>
              </a:prstGeom>
            </p:spPr>
            <p:txBody>
              <a:bodyPr anchor="ctr"/>
              <a:lstStyle>
                <a:lvl1pPr marL="0" indent="0" algn="ctr" defTabSz="914400" rtl="0" eaLnBrk="1" latinLnBrk="1" hangingPunct="1">
                  <a:spcBef>
                    <a:spcPct val="20000"/>
                  </a:spcBef>
                  <a:buFont typeface="Arial" pitchFamily="34" charset="0"/>
                  <a:buNone/>
                  <a:defRPr sz="1400" b="0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Arial" pitchFamily="34" charset="0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altLang="ko-KR" sz="1100" i="1" dirty="0">
                    <a:solidFill>
                      <a:schemeClr val="tx1"/>
                    </a:solidFill>
                  </a:rPr>
                  <a:t>Calculate Kalman gain,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SG" sz="11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sz="11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SG" sz="11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ko-KR" sz="1100" i="1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23" name="Text Placeholder 2">
                <a:extLst>
                  <a:ext uri="{FF2B5EF4-FFF2-40B4-BE49-F238E27FC236}">
                    <a16:creationId xmlns:a16="http://schemas.microsoft.com/office/drawing/2014/main" id="{868DA796-B765-407D-899E-7610BA9D08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3519" y="2144694"/>
                <a:ext cx="2524785" cy="34325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E15947C-4024-44F1-AC9B-428156001FF1}"/>
              </a:ext>
            </a:extLst>
          </p:cNvPr>
          <p:cNvSpPr txBox="1">
            <a:spLocks/>
          </p:cNvSpPr>
          <p:nvPr/>
        </p:nvSpPr>
        <p:spPr>
          <a:xfrm>
            <a:off x="4798861" y="2572981"/>
            <a:ext cx="2011769" cy="288033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100" i="1" dirty="0">
                <a:solidFill>
                  <a:srgbClr val="FF0000"/>
                </a:solidFill>
              </a:rPr>
              <a:t>Prediction Update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7855C86-5744-476F-A4D2-F2BA4FA97648}"/>
              </a:ext>
            </a:extLst>
          </p:cNvPr>
          <p:cNvSpPr txBox="1"/>
          <p:nvPr/>
        </p:nvSpPr>
        <p:spPr>
          <a:xfrm>
            <a:off x="4820174" y="1696002"/>
            <a:ext cx="2413803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Measurement Update</a:t>
            </a:r>
          </a:p>
          <a:p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At Time step (t)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1EF48B9-A6A3-4FF3-8C76-E9F6FDA112A3}"/>
                  </a:ext>
                </a:extLst>
              </p:cNvPr>
              <p:cNvSpPr txBox="1"/>
              <p:nvPr/>
            </p:nvSpPr>
            <p:spPr>
              <a:xfrm>
                <a:off x="414803" y="3804778"/>
                <a:ext cx="272440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SG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SG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SG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SG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b="0" i="1" smtClean="0">
                            <a:latin typeface="Cambria Math" panose="02040503050406030204" pitchFamily="18" charset="0"/>
                          </a:rPr>
                          <m:t>𝐴𝑋</m:t>
                        </m:r>
                      </m:e>
                      <m:sub>
                        <m:r>
                          <a:rPr lang="en-SG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SG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m:rPr>
                        <m:nor/>
                      </m:rPr>
                      <a:rPr lang="en-SG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pl-PL" i="1"/>
                      <m:t>+</m:t>
                    </m:r>
                    <m:r>
                      <m:rPr>
                        <m:nor/>
                      </m:rPr>
                      <a:rPr lang="en-SG" b="0" i="1" smtClean="0"/>
                      <m:t> </m:t>
                    </m:r>
                    <m:sSub>
                      <m:sSubPr>
                        <m:ctrlPr>
                          <a:rPr lang="en-SG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b="0" i="1" smtClean="0">
                            <a:latin typeface="Cambria Math" panose="02040503050406030204" pitchFamily="18" charset="0"/>
                          </a:rPr>
                          <m:t>𝐵𝑈</m:t>
                        </m:r>
                      </m:e>
                      <m:sub>
                        <m:r>
                          <a:rPr lang="en-SG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SG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SG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SG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SG" altLang="zh-CN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SG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SG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SG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endParaRPr lang="en-SG" i="1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1EF48B9-A6A3-4FF3-8C76-E9F6FDA112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803" y="3804778"/>
                <a:ext cx="2724400" cy="276999"/>
              </a:xfrm>
              <a:prstGeom prst="rect">
                <a:avLst/>
              </a:prstGeom>
              <a:blipFill>
                <a:blip r:embed="rId5"/>
                <a:stretch>
                  <a:fillRect l="-2908" r="-671" b="-17391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FFCD66F-4155-44AE-B0F5-53FE91AC311C}"/>
                  </a:ext>
                </a:extLst>
              </p:cNvPr>
              <p:cNvSpPr txBox="1"/>
              <p:nvPr/>
            </p:nvSpPr>
            <p:spPr>
              <a:xfrm>
                <a:off x="378707" y="4140841"/>
                <a:ext cx="143007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SG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SG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SG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b="0" i="1" smtClean="0">
                              <a:latin typeface="Cambria Math" panose="02040503050406030204" pitchFamily="18" charset="0"/>
                            </a:rPr>
                            <m:t>𝐻𝑋</m:t>
                          </m:r>
                        </m:e>
                        <m:sub>
                          <m:r>
                            <a:rPr lang="en-SG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m:rPr>
                          <m:nor/>
                        </m:rPr>
                        <a:rPr lang="en-SG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pl-PL" i="1"/>
                        <m:t>+</m:t>
                      </m:r>
                      <m:r>
                        <m:rPr>
                          <m:nor/>
                        </m:rPr>
                        <a:rPr lang="en-SG" b="0" i="1" smtClean="0"/>
                        <m:t> </m:t>
                      </m:r>
                      <m:sSub>
                        <m:sSubPr>
                          <m:ctrlPr>
                            <a:rPr lang="en-SG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SG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SG" i="1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FFCD66F-4155-44AE-B0F5-53FE91AC31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707" y="4140841"/>
                <a:ext cx="1430071" cy="276999"/>
              </a:xfrm>
              <a:prstGeom prst="rect">
                <a:avLst/>
              </a:prstGeom>
              <a:blipFill>
                <a:blip r:embed="rId6"/>
                <a:stretch>
                  <a:fillRect l="-2979" r="-426" b="-1521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9B56C305-A501-4F8E-8BCB-0F41E263D2BD}"/>
              </a:ext>
            </a:extLst>
          </p:cNvPr>
          <p:cNvSpPr txBox="1"/>
          <p:nvPr/>
        </p:nvSpPr>
        <p:spPr>
          <a:xfrm>
            <a:off x="414803" y="4474311"/>
            <a:ext cx="1175002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CN" i="1" dirty="0">
                <a:latin typeface="Cambria Math" panose="02040503050406030204" pitchFamily="18" charset="0"/>
                <a:ea typeface="Cambria Math" panose="02040503050406030204" pitchFamily="18" charset="0"/>
              </a:rPr>
              <a:t>w ~ N(0, Q)</a:t>
            </a:r>
            <a:endParaRPr lang="en-SG" i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9607966-E9E9-470F-9566-508253440076}"/>
              </a:ext>
            </a:extLst>
          </p:cNvPr>
          <p:cNvSpPr txBox="1"/>
          <p:nvPr/>
        </p:nvSpPr>
        <p:spPr>
          <a:xfrm>
            <a:off x="414803" y="4793294"/>
            <a:ext cx="1104470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CN" i="1" dirty="0">
                <a:latin typeface="Cambria Math" panose="02040503050406030204" pitchFamily="18" charset="0"/>
                <a:ea typeface="Cambria Math" panose="02040503050406030204" pitchFamily="18" charset="0"/>
              </a:rPr>
              <a:t>v ~ N(0, R)</a:t>
            </a:r>
            <a:endParaRPr lang="en-SG" i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48BFDBC3-4394-46A4-AD26-54EF4F6AFEEB}"/>
                  </a:ext>
                </a:extLst>
              </p:cNvPr>
              <p:cNvSpPr/>
              <p:nvPr/>
            </p:nvSpPr>
            <p:spPr>
              <a:xfrm>
                <a:off x="4763545" y="2343332"/>
                <a:ext cx="2333651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sz="14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SG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SG" sz="1400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SG" sz="1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SG" sz="1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SG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SG" sz="1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bSup>
                      <m:sSup>
                        <m:sSupPr>
                          <m:ctrlPr>
                            <a:rPr lang="en-SG" sz="1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SG" sz="14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p>
                          <m:r>
                            <a:rPr lang="en-SG" sz="1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SG" sz="1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SG" sz="1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SG" sz="1400" i="1">
                              <a:latin typeface="Cambria Math" panose="02040503050406030204" pitchFamily="18" charset="0"/>
                            </a:rPr>
                            <m:t>𝐻</m:t>
                          </m:r>
                          <m:sSubSup>
                            <m:sSubSupPr>
                              <m:ctrlPr>
                                <a:rPr lang="en-SG" sz="1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SG" sz="1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SG" sz="1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SG" sz="1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bSup>
                          <m:sSup>
                            <m:sSupPr>
                              <m:ctrlPr>
                                <a:rPr lang="en-SG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SG" sz="1400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p>
                              <m:r>
                                <a:rPr lang="en-SG" sz="1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SG" sz="14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SG" sz="1400" i="1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SG" sz="14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SG" sz="1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SG" sz="1400" dirty="0"/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48BFDBC3-4394-46A4-AD26-54EF4F6AFE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3545" y="2343332"/>
                <a:ext cx="2333651" cy="307777"/>
              </a:xfrm>
              <a:prstGeom prst="rect">
                <a:avLst/>
              </a:prstGeom>
              <a:blipFill>
                <a:blip r:embed="rId7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70BE5E9C-A10F-480E-8D7D-1D0EB323A000}"/>
                  </a:ext>
                </a:extLst>
              </p:cNvPr>
              <p:cNvSpPr/>
              <p:nvPr/>
            </p:nvSpPr>
            <p:spPr>
              <a:xfrm>
                <a:off x="4763545" y="2759784"/>
                <a:ext cx="2257221" cy="3154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SG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SG" sz="1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SG" sz="14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e>
                      <m:sub>
                        <m:r>
                          <a:rPr lang="en-SG" sz="14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SG" sz="14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SG" sz="1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SG" sz="1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SG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SG" sz="1400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SG" sz="14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acc>
                      </m:e>
                      <m:sup>
                        <m:r>
                          <a:rPr lang="en-SG" sz="1400" i="1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  <m:r>
                      <a:rPr lang="en-SG" sz="14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SG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sz="1400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SG" sz="14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SG" sz="1400" dirty="0"/>
                  <a:t> </a:t>
                </a:r>
                <a14:m>
                  <m:oMath xmlns:m="http://schemas.openxmlformats.org/officeDocument/2006/math">
                    <m:r>
                      <a:rPr lang="en-SG" sz="1400" b="0" i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SG" sz="1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sz="1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𝒁</m:t>
                        </m:r>
                      </m:e>
                      <m:sub>
                        <m:r>
                          <a:rPr lang="en-SG" sz="1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en-SG" sz="1400" i="1" dirty="0">
                    <a:latin typeface="Cambria Math" panose="02040503050406030204" pitchFamily="18" charset="0"/>
                  </a:rPr>
                  <a:t>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SG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sz="1400" i="1">
                            <a:latin typeface="Cambria Math" panose="02040503050406030204" pitchFamily="18" charset="0"/>
                          </a:rPr>
                          <m:t>𝐻𝑋</m:t>
                        </m:r>
                      </m:e>
                      <m:sub>
                        <m:r>
                          <a:rPr lang="en-SG" sz="14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SG" sz="1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SG" sz="1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SG" sz="1400" i="1" dirty="0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70BE5E9C-A10F-480E-8D7D-1D0EB323A00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3545" y="2759784"/>
                <a:ext cx="2257221" cy="315471"/>
              </a:xfrm>
              <a:prstGeom prst="rect">
                <a:avLst/>
              </a:prstGeom>
              <a:blipFill>
                <a:blip r:embed="rId8"/>
                <a:stretch>
                  <a:fillRect t="-1961" b="-19608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BABC959-0753-473E-BBF6-AD02C3F0776B}"/>
                  </a:ext>
                </a:extLst>
              </p:cNvPr>
              <p:cNvSpPr txBox="1"/>
              <p:nvPr/>
            </p:nvSpPr>
            <p:spPr>
              <a:xfrm>
                <a:off x="7316020" y="2810069"/>
                <a:ext cx="1399807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sz="14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SG" sz="1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SG" sz="1400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SG" sz="1400" b="0" i="1" smtClean="0">
                          <a:latin typeface="Cambria Math" panose="02040503050406030204" pitchFamily="18" charset="0"/>
                        </a:rPr>
                        <m:t>𝑀𝑎𝑟𝑘𝑒𝑡</m:t>
                      </m:r>
                      <m:r>
                        <a:rPr lang="en-SG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SG" sz="1400" b="0" i="1" smtClean="0">
                          <a:latin typeface="Cambria Math" panose="02040503050406030204" pitchFamily="18" charset="0"/>
                        </a:rPr>
                        <m:t>𝑃𝑟𝑖𝑐𝑒</m:t>
                      </m:r>
                    </m:oMath>
                  </m:oMathPara>
                </a14:m>
                <a:endParaRPr lang="en-SG" sz="1400" i="1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BABC959-0753-473E-BBF6-AD02C3F077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6020" y="2810069"/>
                <a:ext cx="1399807" cy="215444"/>
              </a:xfrm>
              <a:prstGeom prst="rect">
                <a:avLst/>
              </a:prstGeom>
              <a:blipFill>
                <a:blip r:embed="rId9"/>
                <a:stretch>
                  <a:fillRect l="-870" b="-17143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06C20560-32D7-482B-9F91-263CE7C985C1}"/>
              </a:ext>
            </a:extLst>
          </p:cNvPr>
          <p:cNvSpPr txBox="1">
            <a:spLocks/>
          </p:cNvSpPr>
          <p:nvPr/>
        </p:nvSpPr>
        <p:spPr>
          <a:xfrm>
            <a:off x="4781515" y="3011496"/>
            <a:ext cx="2011769" cy="288033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100" i="1" dirty="0">
                <a:solidFill>
                  <a:schemeClr val="tx1"/>
                </a:solidFill>
              </a:rPr>
              <a:t>Estimate Error Covariance: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0A178F2A-36D1-430A-A3FC-894FEECA5861}"/>
                  </a:ext>
                </a:extLst>
              </p:cNvPr>
              <p:cNvSpPr/>
              <p:nvPr/>
            </p:nvSpPr>
            <p:spPr>
              <a:xfrm>
                <a:off x="4739302" y="3249666"/>
                <a:ext cx="1641731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sz="1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SG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SG" sz="1400" i="1"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SG" sz="1400" i="1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SG" sz="140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SG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sz="1400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SG" sz="1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SG" sz="1400" i="1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SG" sz="1400" i="1">
                          <a:latin typeface="Cambria Math" panose="02040503050406030204" pitchFamily="18" charset="0"/>
                        </a:rPr>
                        <m:t>)</m:t>
                      </m:r>
                      <m:sSup>
                        <m:sSupPr>
                          <m:ctrlPr>
                            <a:rPr lang="en-SG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SG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SG" sz="1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SG" sz="1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  <m:sup>
                          <m:r>
                            <a:rPr lang="en-SG" sz="1400" i="1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</m:oMath>
                  </m:oMathPara>
                </a14:m>
                <a:endParaRPr lang="en-SG" sz="1400" dirty="0"/>
              </a:p>
            </p:txBody>
          </p:sp>
        </mc:Choice>
        <mc:Fallback xmlns="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0A178F2A-36D1-430A-A3FC-894FEECA58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9302" y="3249666"/>
                <a:ext cx="1641731" cy="307777"/>
              </a:xfrm>
              <a:prstGeom prst="rect">
                <a:avLst/>
              </a:prstGeom>
              <a:blipFill>
                <a:blip r:embed="rId10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075540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1FC5551F-FEFB-4400-B5AE-CE199332A6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123478"/>
            <a:ext cx="9144000" cy="576064"/>
          </a:xfrm>
        </p:spPr>
        <p:txBody>
          <a:bodyPr/>
          <a:lstStyle/>
          <a:p>
            <a:r>
              <a:rPr lang="en-US" altLang="ko-KR" sz="2800" b="1" dirty="0">
                <a:solidFill>
                  <a:schemeClr val="accent1"/>
                </a:solidFill>
              </a:rPr>
              <a:t>Kalman Filter</a:t>
            </a:r>
            <a:endParaRPr lang="ko-KR" altLang="en-US" sz="2800" b="1" dirty="0">
              <a:solidFill>
                <a:schemeClr val="accent1"/>
              </a:solidFill>
            </a:endParaRP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596CD3BF-C6D3-4CA9-A31C-3019084FB76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0" y="580882"/>
            <a:ext cx="9144000" cy="288032"/>
          </a:xfrm>
        </p:spPr>
        <p:txBody>
          <a:bodyPr/>
          <a:lstStyle/>
          <a:p>
            <a:pPr lvl="0"/>
            <a:r>
              <a:rPr lang="en-US" altLang="ko-KR" dirty="0">
                <a:solidFill>
                  <a:schemeClr val="accent1"/>
                </a:solidFill>
              </a:rPr>
              <a:t>A Recursive Solution To Predict The State of Noisy Systems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BB22AD3-0C90-4C8E-ACCF-B346D6BA21C9}"/>
              </a:ext>
            </a:extLst>
          </p:cNvPr>
          <p:cNvGrpSpPr/>
          <p:nvPr/>
        </p:nvGrpSpPr>
        <p:grpSpPr>
          <a:xfrm>
            <a:off x="3834637" y="836627"/>
            <a:ext cx="1626001" cy="1540732"/>
            <a:chOff x="3834637" y="904002"/>
            <a:chExt cx="1626001" cy="1540732"/>
          </a:xfrm>
        </p:grpSpPr>
        <p:sp>
          <p:nvSpPr>
            <p:cNvPr id="7" name="Block Arc 6">
              <a:extLst>
                <a:ext uri="{FF2B5EF4-FFF2-40B4-BE49-F238E27FC236}">
                  <a16:creationId xmlns:a16="http://schemas.microsoft.com/office/drawing/2014/main" id="{1FA834DF-6D4B-4331-8CA1-F2327AF87306}"/>
                </a:ext>
              </a:extLst>
            </p:cNvPr>
            <p:cNvSpPr/>
            <p:nvPr/>
          </p:nvSpPr>
          <p:spPr>
            <a:xfrm rot="3350017">
              <a:off x="3834637" y="904002"/>
              <a:ext cx="1540732" cy="1540732"/>
            </a:xfrm>
            <a:prstGeom prst="blockArc">
              <a:avLst>
                <a:gd name="adj1" fmla="val 7712915"/>
                <a:gd name="adj2" fmla="val 17062686"/>
                <a:gd name="adj3" fmla="val 12081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Isosceles Triangle 7">
              <a:extLst>
                <a:ext uri="{FF2B5EF4-FFF2-40B4-BE49-F238E27FC236}">
                  <a16:creationId xmlns:a16="http://schemas.microsoft.com/office/drawing/2014/main" id="{89A7B418-EF50-4367-953E-59F9DB7385AC}"/>
                </a:ext>
              </a:extLst>
            </p:cNvPr>
            <p:cNvSpPr/>
            <p:nvPr/>
          </p:nvSpPr>
          <p:spPr>
            <a:xfrm rot="10303765">
              <a:off x="5028590" y="1389205"/>
              <a:ext cx="432048" cy="372455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92032952-6302-4F93-B4F2-40D946D5FB28}"/>
              </a:ext>
            </a:extLst>
          </p:cNvPr>
          <p:cNvGrpSpPr/>
          <p:nvPr/>
        </p:nvGrpSpPr>
        <p:grpSpPr>
          <a:xfrm>
            <a:off x="1580780" y="2382456"/>
            <a:ext cx="758972" cy="393664"/>
            <a:chOff x="885872" y="2240173"/>
            <a:chExt cx="1492433" cy="476908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2BCCEE3-28BE-4D30-AE0C-55BCB8CD6D81}"/>
                </a:ext>
              </a:extLst>
            </p:cNvPr>
            <p:cNvSpPr/>
            <p:nvPr/>
          </p:nvSpPr>
          <p:spPr>
            <a:xfrm>
              <a:off x="885872" y="2367967"/>
              <a:ext cx="1117197" cy="23104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1" name="Isosceles Triangle 10">
              <a:extLst>
                <a:ext uri="{FF2B5EF4-FFF2-40B4-BE49-F238E27FC236}">
                  <a16:creationId xmlns:a16="http://schemas.microsoft.com/office/drawing/2014/main" id="{7D74ECD7-E977-4AF0-8280-9A80A8815114}"/>
                </a:ext>
              </a:extLst>
            </p:cNvPr>
            <p:cNvSpPr/>
            <p:nvPr/>
          </p:nvSpPr>
          <p:spPr>
            <a:xfrm rot="5400000">
              <a:off x="1857332" y="2196107"/>
              <a:ext cx="476908" cy="565039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A7DFA0B-59C0-403A-BC75-74C345ADDED8}"/>
              </a:ext>
            </a:extLst>
          </p:cNvPr>
          <p:cNvGrpSpPr/>
          <p:nvPr/>
        </p:nvGrpSpPr>
        <p:grpSpPr>
          <a:xfrm rot="10800000">
            <a:off x="3758999" y="2399169"/>
            <a:ext cx="1626001" cy="1540732"/>
            <a:chOff x="3834637" y="904002"/>
            <a:chExt cx="1626001" cy="1540732"/>
          </a:xfrm>
        </p:grpSpPr>
        <p:sp>
          <p:nvSpPr>
            <p:cNvPr id="13" name="Block Arc 12">
              <a:extLst>
                <a:ext uri="{FF2B5EF4-FFF2-40B4-BE49-F238E27FC236}">
                  <a16:creationId xmlns:a16="http://schemas.microsoft.com/office/drawing/2014/main" id="{5EBBA865-178D-4210-99F1-BB85E52065D4}"/>
                </a:ext>
              </a:extLst>
            </p:cNvPr>
            <p:cNvSpPr/>
            <p:nvPr/>
          </p:nvSpPr>
          <p:spPr>
            <a:xfrm rot="3350017">
              <a:off x="3834637" y="904002"/>
              <a:ext cx="1540732" cy="1540732"/>
            </a:xfrm>
            <a:prstGeom prst="blockArc">
              <a:avLst>
                <a:gd name="adj1" fmla="val 7712915"/>
                <a:gd name="adj2" fmla="val 17062686"/>
                <a:gd name="adj3" fmla="val 12081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D26800AD-9AAD-43B0-A428-6F7C2EDC1285}"/>
                </a:ext>
              </a:extLst>
            </p:cNvPr>
            <p:cNvSpPr/>
            <p:nvPr/>
          </p:nvSpPr>
          <p:spPr>
            <a:xfrm rot="10303765">
              <a:off x="5028590" y="1389205"/>
              <a:ext cx="432048" cy="372455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7028E3DD-13FF-4FA4-97F6-BAB6E25FC0FD}"/>
              </a:ext>
            </a:extLst>
          </p:cNvPr>
          <p:cNvSpPr txBox="1"/>
          <p:nvPr/>
        </p:nvSpPr>
        <p:spPr>
          <a:xfrm>
            <a:off x="73623" y="2406788"/>
            <a:ext cx="14975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i="1" dirty="0">
                <a:cs typeface="Arial" pitchFamily="34" charset="0"/>
              </a:rPr>
              <a:t>Filter Initial Input</a:t>
            </a:r>
            <a:endParaRPr lang="ko-KR" altLang="en-US" sz="1400" i="1" dirty="0">
              <a:cs typeface="Arial" pitchFamily="34" charset="0"/>
            </a:endParaRPr>
          </a:p>
        </p:txBody>
      </p:sp>
      <p:sp>
        <p:nvSpPr>
          <p:cNvPr id="16" name="Frame 15">
            <a:extLst>
              <a:ext uri="{FF2B5EF4-FFF2-40B4-BE49-F238E27FC236}">
                <a16:creationId xmlns:a16="http://schemas.microsoft.com/office/drawing/2014/main" id="{9DB1FC56-E1FB-4373-9317-090C6F01EC71}"/>
              </a:ext>
            </a:extLst>
          </p:cNvPr>
          <p:cNvSpPr/>
          <p:nvPr/>
        </p:nvSpPr>
        <p:spPr>
          <a:xfrm>
            <a:off x="2356473" y="1706471"/>
            <a:ext cx="1995049" cy="1344439"/>
          </a:xfrm>
          <a:prstGeom prst="frame">
            <a:avLst>
              <a:gd name="adj1" fmla="val 141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2" name="Frame 21">
            <a:extLst>
              <a:ext uri="{FF2B5EF4-FFF2-40B4-BE49-F238E27FC236}">
                <a16:creationId xmlns:a16="http://schemas.microsoft.com/office/drawing/2014/main" id="{B1C3EF85-129B-4F0A-9A18-451C71FAC467}"/>
              </a:ext>
            </a:extLst>
          </p:cNvPr>
          <p:cNvSpPr/>
          <p:nvPr/>
        </p:nvSpPr>
        <p:spPr>
          <a:xfrm>
            <a:off x="4804460" y="1707504"/>
            <a:ext cx="2068335" cy="1343406"/>
          </a:xfrm>
          <a:prstGeom prst="frame">
            <a:avLst>
              <a:gd name="adj1" fmla="val 141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7855C86-5744-476F-A4D2-F2BA4FA97648}"/>
              </a:ext>
            </a:extLst>
          </p:cNvPr>
          <p:cNvSpPr txBox="1"/>
          <p:nvPr/>
        </p:nvSpPr>
        <p:spPr>
          <a:xfrm>
            <a:off x="4820174" y="1696002"/>
            <a:ext cx="2047667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Measurement Update</a:t>
            </a:r>
          </a:p>
          <a:p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At Time step (t)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BABC959-0753-473E-BBF6-AD02C3F0776B}"/>
                  </a:ext>
                </a:extLst>
              </p:cNvPr>
              <p:cNvSpPr txBox="1"/>
              <p:nvPr/>
            </p:nvSpPr>
            <p:spPr>
              <a:xfrm>
                <a:off x="5244877" y="2268910"/>
                <a:ext cx="207840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sz="16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SG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SG" sz="1600" i="1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BABC959-0753-473E-BBF6-AD02C3F077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4877" y="2268910"/>
                <a:ext cx="207840" cy="246221"/>
              </a:xfrm>
              <a:prstGeom prst="rect">
                <a:avLst/>
              </a:prstGeom>
              <a:blipFill>
                <a:blip r:embed="rId2"/>
                <a:stretch>
                  <a:fillRect l="-29412" r="-14706" b="-146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FBD28A49-A492-46C4-8FC0-D8626BC435AD}"/>
                  </a:ext>
                </a:extLst>
              </p:cNvPr>
              <p:cNvSpPr/>
              <p:nvPr/>
            </p:nvSpPr>
            <p:spPr>
              <a:xfrm>
                <a:off x="3609488" y="2401716"/>
                <a:ext cx="518437" cy="3473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SG" sz="1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SG" sz="1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SG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SG" sz="16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SG" sz="16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</m:e>
                        <m:sup>
                          <m:r>
                            <a:rPr lang="en-SG" sz="1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</m:oMath>
                  </m:oMathPara>
                </a14:m>
                <a:endParaRPr lang="en-SG" sz="1600" dirty="0"/>
              </a:p>
            </p:txBody>
          </p:sp>
        </mc:Choice>
        <mc:Fallback xmlns="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FBD28A49-A492-46C4-8FC0-D8626BC435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9488" y="2401716"/>
                <a:ext cx="518437" cy="3473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FBDC9728-7A4E-43DE-A310-61E7349E9F6C}"/>
                  </a:ext>
                </a:extLst>
              </p:cNvPr>
              <p:cNvSpPr/>
              <p:nvPr/>
            </p:nvSpPr>
            <p:spPr>
              <a:xfrm>
                <a:off x="2527065" y="2390764"/>
                <a:ext cx="561080" cy="3473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SG" sz="16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SG" sz="16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e>
                        <m:sub>
                          <m:r>
                            <a:rPr lang="en-SG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SG" sz="1600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SG" sz="1600" dirty="0"/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FBDC9728-7A4E-43DE-A310-61E7349E9F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7065" y="2390764"/>
                <a:ext cx="561080" cy="34733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3839219F-F4D8-43F1-97D3-6F53503A755F}"/>
              </a:ext>
            </a:extLst>
          </p:cNvPr>
          <p:cNvCxnSpPr/>
          <p:nvPr/>
        </p:nvCxnSpPr>
        <p:spPr>
          <a:xfrm>
            <a:off x="3060400" y="2586574"/>
            <a:ext cx="546918" cy="0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BBEC875A-6FBC-4842-8B96-F2A72F3EFA78}"/>
                  </a:ext>
                </a:extLst>
              </p:cNvPr>
              <p:cNvSpPr/>
              <p:nvPr/>
            </p:nvSpPr>
            <p:spPr>
              <a:xfrm>
                <a:off x="5174625" y="2602445"/>
                <a:ext cx="439798" cy="3473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SG" sz="1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SG" sz="1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SG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SG" sz="16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SG" sz="16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</m:e>
                        <m:sup>
                          <m:r>
                            <a:rPr lang="en-SG" sz="1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</m:oMath>
                  </m:oMathPara>
                </a14:m>
                <a:endParaRPr lang="en-SG" sz="1600" dirty="0"/>
              </a:p>
            </p:txBody>
          </p:sp>
        </mc:Choice>
        <mc:Fallback xmlns="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BBEC875A-6FBC-4842-8B96-F2A72F3EFA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4625" y="2602445"/>
                <a:ext cx="439798" cy="34733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960606B-8C80-447F-9A5B-05FDB1874054}"/>
              </a:ext>
            </a:extLst>
          </p:cNvPr>
          <p:cNvCxnSpPr>
            <a:cxnSpLocks/>
          </p:cNvCxnSpPr>
          <p:nvPr/>
        </p:nvCxnSpPr>
        <p:spPr>
          <a:xfrm>
            <a:off x="5598708" y="2562430"/>
            <a:ext cx="588337" cy="0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3C0C30DE-04E7-4614-921C-2E103D83C987}"/>
                  </a:ext>
                </a:extLst>
              </p:cNvPr>
              <p:cNvSpPr/>
              <p:nvPr/>
            </p:nvSpPr>
            <p:spPr>
              <a:xfrm>
                <a:off x="6164010" y="2386952"/>
                <a:ext cx="475973" cy="3473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SG" sz="16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SG" sz="16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e>
                        <m:sub>
                          <m:r>
                            <a:rPr lang="en-SG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SG" sz="1600" dirty="0"/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3C0C30DE-04E7-4614-921C-2E103D83C9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4010" y="2386952"/>
                <a:ext cx="475973" cy="347339"/>
              </a:xfrm>
              <a:prstGeom prst="rect">
                <a:avLst/>
              </a:prstGeom>
              <a:blipFill>
                <a:blip r:embed="rId6"/>
                <a:stretch>
                  <a:fillRect r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C2F03784-7DE7-41B9-97B0-4B60A5621C80}"/>
              </a:ext>
            </a:extLst>
          </p:cNvPr>
          <p:cNvSpPr txBox="1"/>
          <p:nvPr/>
        </p:nvSpPr>
        <p:spPr>
          <a:xfrm>
            <a:off x="2372188" y="1713047"/>
            <a:ext cx="1975113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Project Forward </a:t>
            </a:r>
          </a:p>
          <a:p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Time step (t-1) to (t)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9214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"/>
          <p:cNvSpPr txBox="1">
            <a:spLocks/>
          </p:cNvSpPr>
          <p:nvPr/>
        </p:nvSpPr>
        <p:spPr>
          <a:xfrm>
            <a:off x="539552" y="699294"/>
            <a:ext cx="3825184" cy="1944464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b="1" dirty="0">
                <a:solidFill>
                  <a:schemeClr val="accent3"/>
                </a:solidFill>
                <a:latin typeface="+mj-lt"/>
                <a:cs typeface="Arial" pitchFamily="34" charset="0"/>
              </a:rPr>
              <a:t>Trading Strategy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 pitchFamily="34" charset="0"/>
            </a:endParaRPr>
          </a:p>
          <a:p>
            <a:pPr marL="0" indent="0">
              <a:buNone/>
            </a:pP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With Kalman Filter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458784" y="1923678"/>
                <a:ext cx="3825184" cy="17741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Basic Concept:</a:t>
                </a:r>
              </a:p>
              <a:p>
                <a:pPr marL="171450" indent="-171450">
                  <a:buFontTx/>
                  <a:buChar char="-"/>
                </a:pP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Use prediction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SG" sz="1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SG" sz="12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SG" sz="1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SG" sz="1200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SG" sz="12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acc>
                      </m:e>
                      <m:sup>
                        <m:r>
                          <a:rPr lang="en-SG" sz="1200" i="1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</m:oMath>
                </a14:m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) and measurement update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SG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SG" sz="12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SG" sz="12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e>
                      <m:sub>
                        <m:r>
                          <a:rPr lang="en-SG" sz="12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) as indicators to generate trade signal</a:t>
                </a:r>
              </a:p>
              <a:p>
                <a:pPr marL="628650" lvl="1" indent="-171450">
                  <a:buFontTx/>
                  <a:buChar char="-"/>
                </a:pP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SG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SG" sz="12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SG" sz="12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e>
                      <m:sub>
                        <m:r>
                          <a:rPr lang="en-SG" sz="12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&gt;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SG" sz="1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SG" sz="12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SG" sz="1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SG" sz="1200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SG" sz="12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acc>
                      </m:e>
                      <m:sup>
                        <m:r>
                          <a:rPr lang="en-SG" sz="1200" i="1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</m:oMath>
                </a14:m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, go long</a:t>
                </a:r>
              </a:p>
              <a:p>
                <a:pPr marL="628650" lvl="1" indent="-171450">
                  <a:buFontTx/>
                  <a:buChar char="-"/>
                </a:pP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SG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SG" sz="12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SG" sz="12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e>
                      <m:sub>
                        <m:r>
                          <a:rPr lang="en-SG" sz="12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&lt;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SG" sz="1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SG" sz="12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SG" sz="1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SG" sz="1200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SG" sz="12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acc>
                      </m:e>
                      <m:sup>
                        <m:r>
                          <a:rPr lang="en-SG" sz="1200" i="1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</m:oMath>
                </a14:m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, go short</a:t>
                </a:r>
              </a:p>
              <a:p>
                <a:pPr lvl="1"/>
                <a:endPara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  <a:p>
                <a:pPr marL="171450" indent="-171450">
                  <a:buFontTx/>
                  <a:buChar char="-"/>
                </a:pP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Underlying: </a:t>
                </a:r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SPDR S&amp;P 500 Trust ETF (SPY)</a:t>
                </a:r>
              </a:p>
              <a:p>
                <a:endPara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  <a:p>
                <a:pPr marL="171450" indent="-171450">
                  <a:buFontTx/>
                  <a:buChar char="-"/>
                </a:pP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Time Period: 2014.1.1 to 2019.1.1</a:t>
                </a: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784" y="1923678"/>
                <a:ext cx="3825184" cy="1774140"/>
              </a:xfrm>
              <a:prstGeom prst="rect">
                <a:avLst/>
              </a:prstGeom>
              <a:blipFill>
                <a:blip r:embed="rId2"/>
                <a:stretch>
                  <a:fillRect t="-687" r="-159" b="-17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Placeholder 1">
            <a:extLst>
              <a:ext uri="{FF2B5EF4-FFF2-40B4-BE49-F238E27FC236}">
                <a16:creationId xmlns:a16="http://schemas.microsoft.com/office/drawing/2014/main" id="{729B3EE1-8F8A-4A5F-B216-2704C11EC490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87998" y="915567"/>
            <a:ext cx="3825184" cy="345638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9D1CC74-D6EA-48A9-8FD2-92E4461B9077}"/>
              </a:ext>
            </a:extLst>
          </p:cNvPr>
          <p:cNvSpPr/>
          <p:nvPr/>
        </p:nvSpPr>
        <p:spPr>
          <a:xfrm>
            <a:off x="5107340" y="968959"/>
            <a:ext cx="1232896" cy="1440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4F38B32-B87F-4E61-86FB-91838A038BCB}"/>
              </a:ext>
            </a:extLst>
          </p:cNvPr>
          <p:cNvSpPr/>
          <p:nvPr/>
        </p:nvSpPr>
        <p:spPr>
          <a:xfrm>
            <a:off x="5164108" y="993343"/>
            <a:ext cx="1144849" cy="102672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A5E4C03-51CD-4D72-9FB8-9FFFE41FC36B}"/>
              </a:ext>
            </a:extLst>
          </p:cNvPr>
          <p:cNvCxnSpPr/>
          <p:nvPr/>
        </p:nvCxnSpPr>
        <p:spPr>
          <a:xfrm>
            <a:off x="6084168" y="3683620"/>
            <a:ext cx="0" cy="432048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E45CB23-014F-4EBE-8BCE-2328A3427D1C}"/>
              </a:ext>
            </a:extLst>
          </p:cNvPr>
          <p:cNvCxnSpPr>
            <a:cxnSpLocks/>
          </p:cNvCxnSpPr>
          <p:nvPr/>
        </p:nvCxnSpPr>
        <p:spPr>
          <a:xfrm>
            <a:off x="7458670" y="1835796"/>
            <a:ext cx="0" cy="2248122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1F0F092-9DA4-4BC6-B155-6413D028CA20}"/>
              </a:ext>
            </a:extLst>
          </p:cNvPr>
          <p:cNvCxnSpPr>
            <a:cxnSpLocks/>
          </p:cNvCxnSpPr>
          <p:nvPr/>
        </p:nvCxnSpPr>
        <p:spPr>
          <a:xfrm>
            <a:off x="7611070" y="1838970"/>
            <a:ext cx="0" cy="2248122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458142E-7B80-4818-80E6-318035AE4D67}"/>
              </a:ext>
            </a:extLst>
          </p:cNvPr>
          <p:cNvCxnSpPr>
            <a:cxnSpLocks/>
          </p:cNvCxnSpPr>
          <p:nvPr/>
        </p:nvCxnSpPr>
        <p:spPr>
          <a:xfrm>
            <a:off x="8028384" y="2571750"/>
            <a:ext cx="0" cy="151750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E508CC3-AB37-42A2-A4F5-5A01FA705CE3}"/>
              </a:ext>
            </a:extLst>
          </p:cNvPr>
          <p:cNvCxnSpPr/>
          <p:nvPr/>
        </p:nvCxnSpPr>
        <p:spPr>
          <a:xfrm>
            <a:off x="6084168" y="4115668"/>
            <a:ext cx="1374502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AA688E9-E8B1-42FC-824D-DDED462B9B0E}"/>
              </a:ext>
            </a:extLst>
          </p:cNvPr>
          <p:cNvCxnSpPr>
            <a:cxnSpLocks/>
          </p:cNvCxnSpPr>
          <p:nvPr/>
        </p:nvCxnSpPr>
        <p:spPr>
          <a:xfrm>
            <a:off x="7611070" y="4113996"/>
            <a:ext cx="417314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C698FDA-918C-41DA-81D0-D0BC235E8B70}"/>
              </a:ext>
            </a:extLst>
          </p:cNvPr>
          <p:cNvSpPr txBox="1"/>
          <p:nvPr/>
        </p:nvSpPr>
        <p:spPr>
          <a:xfrm>
            <a:off x="6516682" y="3864113"/>
            <a:ext cx="4988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i="1" dirty="0">
                <a:cs typeface="Arial" pitchFamily="34" charset="0"/>
              </a:rPr>
              <a:t>Long</a:t>
            </a:r>
            <a:endParaRPr lang="ko-KR" altLang="en-US" sz="1400" i="1" dirty="0">
              <a:cs typeface="Arial" pitchFamily="34" charset="0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23A270B-E0A8-4ACF-9159-4B017C34E7FA}"/>
              </a:ext>
            </a:extLst>
          </p:cNvPr>
          <p:cNvCxnSpPr/>
          <p:nvPr/>
        </p:nvCxnSpPr>
        <p:spPr>
          <a:xfrm>
            <a:off x="5292080" y="1112974"/>
            <a:ext cx="50405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4EE79FD-B13D-4E39-916B-4469E8DE43F4}"/>
                  </a:ext>
                </a:extLst>
              </p:cNvPr>
              <p:cNvSpPr txBox="1"/>
              <p:nvPr/>
            </p:nvSpPr>
            <p:spPr>
              <a:xfrm>
                <a:off x="5848994" y="989864"/>
                <a:ext cx="207840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sz="16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SG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SG" sz="1600" i="1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4EE79FD-B13D-4E39-916B-4469E8DE43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8994" y="989864"/>
                <a:ext cx="207840" cy="246221"/>
              </a:xfrm>
              <a:prstGeom prst="rect">
                <a:avLst/>
              </a:prstGeom>
              <a:blipFill>
                <a:blip r:embed="rId4"/>
                <a:stretch>
                  <a:fillRect l="-28571" r="-11429" b="-146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6F411D7-AA57-4FB9-BBC5-265FFB824683}"/>
              </a:ext>
            </a:extLst>
          </p:cNvPr>
          <p:cNvCxnSpPr/>
          <p:nvPr/>
        </p:nvCxnSpPr>
        <p:spPr>
          <a:xfrm>
            <a:off x="5299700" y="1450102"/>
            <a:ext cx="504056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6EA6924-0089-4563-9A1E-828162690C50}"/>
              </a:ext>
            </a:extLst>
          </p:cNvPr>
          <p:cNvSpPr txBox="1"/>
          <p:nvPr/>
        </p:nvSpPr>
        <p:spPr>
          <a:xfrm>
            <a:off x="7537674" y="3856493"/>
            <a:ext cx="52129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i="1" dirty="0">
                <a:cs typeface="Arial" pitchFamily="34" charset="0"/>
              </a:rPr>
              <a:t>Short</a:t>
            </a:r>
            <a:endParaRPr lang="ko-KR" altLang="en-US" sz="1100" i="1" dirty="0"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9E796CA8-54F4-4423-9817-427C58E9692F}"/>
                  </a:ext>
                </a:extLst>
              </p:cNvPr>
              <p:cNvSpPr/>
              <p:nvPr/>
            </p:nvSpPr>
            <p:spPr>
              <a:xfrm>
                <a:off x="5742084" y="1282896"/>
                <a:ext cx="518437" cy="3473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SG" sz="1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SG" sz="1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SG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SG" sz="16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SG" sz="16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</m:e>
                        <m:sup>
                          <m:r>
                            <a:rPr lang="en-SG" sz="1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</m:oMath>
                  </m:oMathPara>
                </a14:m>
                <a:endParaRPr lang="en-SG" sz="1600" dirty="0"/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9E796CA8-54F4-4423-9817-427C58E969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2084" y="1282896"/>
                <a:ext cx="518437" cy="34733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CAA89CF1-52CB-4921-8CCF-165761C5A715}"/>
                  </a:ext>
                </a:extLst>
              </p:cNvPr>
              <p:cNvSpPr/>
              <p:nvPr/>
            </p:nvSpPr>
            <p:spPr>
              <a:xfrm>
                <a:off x="5714927" y="1616562"/>
                <a:ext cx="475973" cy="3473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SG" sz="16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SG" sz="16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e>
                        <m:sub>
                          <m:r>
                            <a:rPr lang="en-SG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SG" sz="1600" dirty="0"/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CAA89CF1-52CB-4921-8CCF-165761C5A7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4927" y="1616562"/>
                <a:ext cx="475973" cy="347339"/>
              </a:xfrm>
              <a:prstGeom prst="rect">
                <a:avLst/>
              </a:prstGeom>
              <a:blipFill>
                <a:blip r:embed="rId6"/>
                <a:stretch>
                  <a:fillRect r="-139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6E47419-BBE2-4EC6-9CD2-BD8BF318E28B}"/>
              </a:ext>
            </a:extLst>
          </p:cNvPr>
          <p:cNvCxnSpPr/>
          <p:nvPr/>
        </p:nvCxnSpPr>
        <p:spPr>
          <a:xfrm>
            <a:off x="5299700" y="1790231"/>
            <a:ext cx="504056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46590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707904" y="2029594"/>
            <a:ext cx="5436096" cy="12961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815916" y="2571750"/>
            <a:ext cx="5220072" cy="576064"/>
          </a:xfrm>
        </p:spPr>
        <p:txBody>
          <a:bodyPr/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Model Development &amp; Performance Comparison</a:t>
            </a:r>
            <a:endParaRPr lang="ko-KR" altLang="en-US" sz="2400" b="1" dirty="0">
              <a:solidFill>
                <a:schemeClr val="bg1"/>
              </a:solidFill>
            </a:endParaRPr>
          </a:p>
          <a:p>
            <a:r>
              <a:rPr lang="en-US" altLang="ko-KR" sz="2800" dirty="0">
                <a:solidFill>
                  <a:schemeClr val="bg1"/>
                </a:solidFill>
              </a:rPr>
              <a:t>	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4481016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-COLOR-A1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0070C0"/>
      </a:accent1>
      <a:accent2>
        <a:srgbClr val="0070C0"/>
      </a:accent2>
      <a:accent3>
        <a:srgbClr val="0070C0"/>
      </a:accent3>
      <a:accent4>
        <a:srgbClr val="0070C0"/>
      </a:accent4>
      <a:accent5>
        <a:srgbClr val="0070C0"/>
      </a:accent5>
      <a:accent6>
        <a:srgbClr val="0070C0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tents Slide Master">
  <a:themeElements>
    <a:clrScheme name="ALLPPT-COLOR-A1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0070C0"/>
      </a:accent1>
      <a:accent2>
        <a:srgbClr val="0070C0"/>
      </a:accent2>
      <a:accent3>
        <a:srgbClr val="0070C0"/>
      </a:accent3>
      <a:accent4>
        <a:srgbClr val="0070C0"/>
      </a:accent4>
      <a:accent5>
        <a:srgbClr val="0070C0"/>
      </a:accent5>
      <a:accent6>
        <a:srgbClr val="0070C0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72C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Section Break Slide Master">
  <a:themeElements>
    <a:clrScheme name="ALLPPT-COLOR-A1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0070C0"/>
      </a:accent1>
      <a:accent2>
        <a:srgbClr val="0070C0"/>
      </a:accent2>
      <a:accent3>
        <a:srgbClr val="0070C0"/>
      </a:accent3>
      <a:accent4>
        <a:srgbClr val="0070C0"/>
      </a:accent4>
      <a:accent5>
        <a:srgbClr val="0070C0"/>
      </a:accent5>
      <a:accent6>
        <a:srgbClr val="0070C0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4400</TotalTime>
  <Words>1211</Words>
  <Application>Microsoft Macintosh PowerPoint</Application>
  <PresentationFormat>On-screen Show (16:9)</PresentationFormat>
  <Paragraphs>453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24</vt:i4>
      </vt:variant>
    </vt:vector>
  </HeadingPairs>
  <TitlesOfParts>
    <vt:vector size="32" baseType="lpstr">
      <vt:lpstr>Arial Unicode MS</vt:lpstr>
      <vt:lpstr>Arial</vt:lpstr>
      <vt:lpstr>Calibri</vt:lpstr>
      <vt:lpstr>Cambria Math</vt:lpstr>
      <vt:lpstr>Helvetica Neue</vt:lpstr>
      <vt:lpstr>Cover and End Slide Master</vt:lpstr>
      <vt:lpstr>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googleslidesppt.com;allppt.com</dc:creator>
  <cp:lastModifiedBy>Microsoft Office User</cp:lastModifiedBy>
  <cp:revision>222</cp:revision>
  <cp:lastPrinted>2019-06-24T11:09:53Z</cp:lastPrinted>
  <dcterms:created xsi:type="dcterms:W3CDTF">2016-12-05T23:26:54Z</dcterms:created>
  <dcterms:modified xsi:type="dcterms:W3CDTF">2019-06-24T11:11:33Z</dcterms:modified>
</cp:coreProperties>
</file>